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330" r:id="rId2"/>
    <p:sldId id="266" r:id="rId3"/>
    <p:sldId id="332" r:id="rId4"/>
    <p:sldId id="335" r:id="rId5"/>
    <p:sldId id="336" r:id="rId6"/>
    <p:sldId id="338" r:id="rId7"/>
    <p:sldId id="340" r:id="rId8"/>
    <p:sldId id="341" r:id="rId9"/>
    <p:sldId id="343" r:id="rId10"/>
    <p:sldId id="344" r:id="rId11"/>
    <p:sldId id="351" r:id="rId12"/>
    <p:sldId id="352" r:id="rId13"/>
    <p:sldId id="353" r:id="rId14"/>
    <p:sldId id="354" r:id="rId15"/>
    <p:sldId id="356" r:id="rId16"/>
    <p:sldId id="357" r:id="rId17"/>
    <p:sldId id="312" r:id="rId18"/>
  </p:sldIdLst>
  <p:sldSz cx="9144000" cy="6858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B1C9"/>
    <a:srgbClr val="4D5C82"/>
    <a:srgbClr val="EB1C74"/>
    <a:srgbClr val="8D619F"/>
    <a:srgbClr val="00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18"/>
    <p:restoredTop sz="86395"/>
  </p:normalViewPr>
  <p:slideViewPr>
    <p:cSldViewPr snapToGrid="0" snapToObjects="1" showGuides="1">
      <p:cViewPr varScale="1">
        <p:scale>
          <a:sx n="124" d="100"/>
          <a:sy n="124" d="100"/>
        </p:scale>
        <p:origin x="1600" y="16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791E733-4E54-2E48-B70F-B79C1C029560}" type="datetimeFigureOut">
              <a:rPr lang="en-US" smtClean="0"/>
              <a:t>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9386BA-ACAD-994D-BDAE-6A2D62CF5CB5}" type="slidenum">
              <a:rPr lang="en-US" smtClean="0"/>
              <a:t>‹#›</a:t>
            </a:fld>
            <a:endParaRPr lang="en-US"/>
          </a:p>
        </p:txBody>
      </p:sp>
    </p:spTree>
    <p:extLst>
      <p:ext uri="{BB962C8B-B14F-4D97-AF65-F5344CB8AC3E}">
        <p14:creationId xmlns:p14="http://schemas.microsoft.com/office/powerpoint/2010/main" val="3767188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91E733-4E54-2E48-B70F-B79C1C029560}" type="datetimeFigureOut">
              <a:rPr lang="en-US" smtClean="0"/>
              <a:t>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9386BA-ACAD-994D-BDAE-6A2D62CF5CB5}" type="slidenum">
              <a:rPr lang="en-US" smtClean="0"/>
              <a:t>‹#›</a:t>
            </a:fld>
            <a:endParaRPr lang="en-US"/>
          </a:p>
        </p:txBody>
      </p:sp>
    </p:spTree>
    <p:extLst>
      <p:ext uri="{BB962C8B-B14F-4D97-AF65-F5344CB8AC3E}">
        <p14:creationId xmlns:p14="http://schemas.microsoft.com/office/powerpoint/2010/main" val="3781593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91E733-4E54-2E48-B70F-B79C1C029560}" type="datetimeFigureOut">
              <a:rPr lang="en-US" smtClean="0"/>
              <a:t>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9386BA-ACAD-994D-BDAE-6A2D62CF5CB5}" type="slidenum">
              <a:rPr lang="en-US" smtClean="0"/>
              <a:t>‹#›</a:t>
            </a:fld>
            <a:endParaRPr lang="en-US"/>
          </a:p>
        </p:txBody>
      </p:sp>
    </p:spTree>
    <p:extLst>
      <p:ext uri="{BB962C8B-B14F-4D97-AF65-F5344CB8AC3E}">
        <p14:creationId xmlns:p14="http://schemas.microsoft.com/office/powerpoint/2010/main" val="2957715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91E733-4E54-2E48-B70F-B79C1C029560}" type="datetimeFigureOut">
              <a:rPr lang="en-US" smtClean="0"/>
              <a:t>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9386BA-ACAD-994D-BDAE-6A2D62CF5CB5}" type="slidenum">
              <a:rPr lang="en-US" smtClean="0"/>
              <a:t>‹#›</a:t>
            </a:fld>
            <a:endParaRPr lang="en-US"/>
          </a:p>
        </p:txBody>
      </p:sp>
    </p:spTree>
    <p:extLst>
      <p:ext uri="{BB962C8B-B14F-4D97-AF65-F5344CB8AC3E}">
        <p14:creationId xmlns:p14="http://schemas.microsoft.com/office/powerpoint/2010/main" val="3701421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91E733-4E54-2E48-B70F-B79C1C029560}" type="datetimeFigureOut">
              <a:rPr lang="en-US" smtClean="0"/>
              <a:t>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9386BA-ACAD-994D-BDAE-6A2D62CF5CB5}" type="slidenum">
              <a:rPr lang="en-US" smtClean="0"/>
              <a:t>‹#›</a:t>
            </a:fld>
            <a:endParaRPr lang="en-US"/>
          </a:p>
        </p:txBody>
      </p:sp>
    </p:spTree>
    <p:extLst>
      <p:ext uri="{BB962C8B-B14F-4D97-AF65-F5344CB8AC3E}">
        <p14:creationId xmlns:p14="http://schemas.microsoft.com/office/powerpoint/2010/main" val="2914400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791E733-4E54-2E48-B70F-B79C1C029560}" type="datetimeFigureOut">
              <a:rPr lang="en-US" smtClean="0"/>
              <a:t>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9386BA-ACAD-994D-BDAE-6A2D62CF5CB5}" type="slidenum">
              <a:rPr lang="en-US" smtClean="0"/>
              <a:t>‹#›</a:t>
            </a:fld>
            <a:endParaRPr lang="en-US"/>
          </a:p>
        </p:txBody>
      </p:sp>
    </p:spTree>
    <p:extLst>
      <p:ext uri="{BB962C8B-B14F-4D97-AF65-F5344CB8AC3E}">
        <p14:creationId xmlns:p14="http://schemas.microsoft.com/office/powerpoint/2010/main" val="3851292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791E733-4E54-2E48-B70F-B79C1C029560}" type="datetimeFigureOut">
              <a:rPr lang="en-US" smtClean="0"/>
              <a:t>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9386BA-ACAD-994D-BDAE-6A2D62CF5CB5}" type="slidenum">
              <a:rPr lang="en-US" smtClean="0"/>
              <a:t>‹#›</a:t>
            </a:fld>
            <a:endParaRPr lang="en-US"/>
          </a:p>
        </p:txBody>
      </p:sp>
    </p:spTree>
    <p:extLst>
      <p:ext uri="{BB962C8B-B14F-4D97-AF65-F5344CB8AC3E}">
        <p14:creationId xmlns:p14="http://schemas.microsoft.com/office/powerpoint/2010/main" val="45158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791E733-4E54-2E48-B70F-B79C1C029560}" type="datetimeFigureOut">
              <a:rPr lang="en-US" smtClean="0"/>
              <a:t>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9386BA-ACAD-994D-BDAE-6A2D62CF5CB5}" type="slidenum">
              <a:rPr lang="en-US" smtClean="0"/>
              <a:t>‹#›</a:t>
            </a:fld>
            <a:endParaRPr lang="en-US"/>
          </a:p>
        </p:txBody>
      </p:sp>
    </p:spTree>
    <p:extLst>
      <p:ext uri="{BB962C8B-B14F-4D97-AF65-F5344CB8AC3E}">
        <p14:creationId xmlns:p14="http://schemas.microsoft.com/office/powerpoint/2010/main" val="1519328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91E733-4E54-2E48-B70F-B79C1C029560}" type="datetimeFigureOut">
              <a:rPr lang="en-US" smtClean="0"/>
              <a:t>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9386BA-ACAD-994D-BDAE-6A2D62CF5CB5}" type="slidenum">
              <a:rPr lang="en-US" smtClean="0"/>
              <a:t>‹#›</a:t>
            </a:fld>
            <a:endParaRPr lang="en-US"/>
          </a:p>
        </p:txBody>
      </p:sp>
    </p:spTree>
    <p:extLst>
      <p:ext uri="{BB962C8B-B14F-4D97-AF65-F5344CB8AC3E}">
        <p14:creationId xmlns:p14="http://schemas.microsoft.com/office/powerpoint/2010/main" val="2615737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91E733-4E54-2E48-B70F-B79C1C029560}" type="datetimeFigureOut">
              <a:rPr lang="en-US" smtClean="0"/>
              <a:t>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9386BA-ACAD-994D-BDAE-6A2D62CF5CB5}" type="slidenum">
              <a:rPr lang="en-US" smtClean="0"/>
              <a:t>‹#›</a:t>
            </a:fld>
            <a:endParaRPr lang="en-US"/>
          </a:p>
        </p:txBody>
      </p:sp>
    </p:spTree>
    <p:extLst>
      <p:ext uri="{BB962C8B-B14F-4D97-AF65-F5344CB8AC3E}">
        <p14:creationId xmlns:p14="http://schemas.microsoft.com/office/powerpoint/2010/main" val="3623453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91E733-4E54-2E48-B70F-B79C1C029560}" type="datetimeFigureOut">
              <a:rPr lang="en-US" smtClean="0"/>
              <a:t>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9386BA-ACAD-994D-BDAE-6A2D62CF5CB5}" type="slidenum">
              <a:rPr lang="en-US" smtClean="0"/>
              <a:t>‹#›</a:t>
            </a:fld>
            <a:endParaRPr lang="en-US"/>
          </a:p>
        </p:txBody>
      </p:sp>
    </p:spTree>
    <p:extLst>
      <p:ext uri="{BB962C8B-B14F-4D97-AF65-F5344CB8AC3E}">
        <p14:creationId xmlns:p14="http://schemas.microsoft.com/office/powerpoint/2010/main" val="1109057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91E733-4E54-2E48-B70F-B79C1C029560}" type="datetimeFigureOut">
              <a:rPr lang="en-US" smtClean="0"/>
              <a:t>6/20/19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9386BA-ACAD-994D-BDAE-6A2D62CF5CB5}" type="slidenum">
              <a:rPr lang="en-US" smtClean="0"/>
              <a:t>‹#›</a:t>
            </a:fld>
            <a:endParaRPr lang="en-US"/>
          </a:p>
        </p:txBody>
      </p:sp>
    </p:spTree>
    <p:extLst>
      <p:ext uri="{BB962C8B-B14F-4D97-AF65-F5344CB8AC3E}">
        <p14:creationId xmlns:p14="http://schemas.microsoft.com/office/powerpoint/2010/main" val="17789137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30430-D15E-1541-B93A-74E244BEB035}"/>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7212C56C-7C1E-1B49-BFD0-22CCB5F37D68}"/>
              </a:ext>
            </a:extLst>
          </p:cNvPr>
          <p:cNvSpPr>
            <a:spLocks noGrp="1"/>
          </p:cNvSpPr>
          <p:nvPr>
            <p:ph type="subTitle" idx="1"/>
          </p:nvPr>
        </p:nvSpPr>
        <p:spPr/>
        <p:txBody>
          <a:bodyPr/>
          <a:lstStyle/>
          <a:p>
            <a:endParaRPr lang="en-US"/>
          </a:p>
        </p:txBody>
      </p:sp>
      <p:pic>
        <p:nvPicPr>
          <p:cNvPr id="4" name="Content Placeholder 4">
            <a:extLst>
              <a:ext uri="{FF2B5EF4-FFF2-40B4-BE49-F238E27FC236}">
                <a16:creationId xmlns:a16="http://schemas.microsoft.com/office/drawing/2014/main" id="{D3FDE17B-D554-3147-BF39-4069593E203F}"/>
              </a:ext>
            </a:extLst>
          </p:cNvPr>
          <p:cNvPicPr>
            <a:picLocks noChangeAspect="1"/>
          </p:cNvPicPr>
          <p:nvPr/>
        </p:nvPicPr>
        <p:blipFill>
          <a:blip r:embed="rId2"/>
          <a:stretch>
            <a:fillRect/>
          </a:stretch>
        </p:blipFill>
        <p:spPr>
          <a:xfrm>
            <a:off x="-760288" y="0"/>
            <a:ext cx="10899424" cy="6130927"/>
          </a:xfrm>
          <a:prstGeom prst="rect">
            <a:avLst/>
          </a:prstGeom>
        </p:spPr>
      </p:pic>
      <p:sp>
        <p:nvSpPr>
          <p:cNvPr id="17" name="Rectangle 16">
            <a:extLst>
              <a:ext uri="{FF2B5EF4-FFF2-40B4-BE49-F238E27FC236}">
                <a16:creationId xmlns:a16="http://schemas.microsoft.com/office/drawing/2014/main" id="{F17F4195-8341-F44E-B97F-4976346D1CAA}"/>
              </a:ext>
            </a:extLst>
          </p:cNvPr>
          <p:cNvSpPr/>
          <p:nvPr/>
        </p:nvSpPr>
        <p:spPr>
          <a:xfrm>
            <a:off x="1530850" y="1458410"/>
            <a:ext cx="6082301" cy="3298785"/>
          </a:xfrm>
          <a:prstGeom prst="rect">
            <a:avLst/>
          </a:prstGeom>
          <a:solidFill>
            <a:schemeClr val="bg1">
              <a:alpha val="30000"/>
            </a:schemeClr>
          </a:solidFill>
          <a:ln w="22225">
            <a:solidFill>
              <a:srgbClr val="1BB1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F643D3A-D76F-A644-A298-5564E8FD4CC3}"/>
              </a:ext>
            </a:extLst>
          </p:cNvPr>
          <p:cNvSpPr/>
          <p:nvPr/>
        </p:nvSpPr>
        <p:spPr>
          <a:xfrm>
            <a:off x="-1712803" y="5987480"/>
            <a:ext cx="11072562" cy="10285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6B910754-2A92-C64F-BFBA-A8B153A00F05}"/>
              </a:ext>
            </a:extLst>
          </p:cNvPr>
          <p:cNvSpPr txBox="1">
            <a:spLocks/>
          </p:cNvSpPr>
          <p:nvPr/>
        </p:nvSpPr>
        <p:spPr>
          <a:xfrm>
            <a:off x="1271588" y="1952089"/>
            <a:ext cx="6600825" cy="112829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tx1">
                    <a:lumMod val="65000"/>
                    <a:lumOff val="35000"/>
                  </a:schemeClr>
                </a:solidFill>
                <a:latin typeface="Avenir Book" panose="02000503020000020003" pitchFamily="2" charset="0"/>
              </a:rPr>
              <a:t>Mobile Ad Targeting </a:t>
            </a:r>
          </a:p>
          <a:p>
            <a:r>
              <a:rPr lang="en-US" sz="3200" dirty="0">
                <a:solidFill>
                  <a:schemeClr val="tx1">
                    <a:lumMod val="65000"/>
                    <a:lumOff val="35000"/>
                  </a:schemeClr>
                </a:solidFill>
                <a:latin typeface="Avenir Book" panose="02000503020000020003" pitchFamily="2" charset="0"/>
              </a:rPr>
              <a:t>Sponsorship Packages</a:t>
            </a:r>
          </a:p>
        </p:txBody>
      </p:sp>
      <p:sp>
        <p:nvSpPr>
          <p:cNvPr id="19" name="Title 1">
            <a:extLst>
              <a:ext uri="{FF2B5EF4-FFF2-40B4-BE49-F238E27FC236}">
                <a16:creationId xmlns:a16="http://schemas.microsoft.com/office/drawing/2014/main" id="{8D10E142-A127-EC45-9F2D-C949556E5373}"/>
              </a:ext>
            </a:extLst>
          </p:cNvPr>
          <p:cNvSpPr txBox="1">
            <a:spLocks/>
          </p:cNvSpPr>
          <p:nvPr/>
        </p:nvSpPr>
        <p:spPr>
          <a:xfrm>
            <a:off x="1830459" y="3195663"/>
            <a:ext cx="5523432" cy="129413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dirty="0">
                <a:solidFill>
                  <a:srgbClr val="1BB1C9"/>
                </a:solidFill>
                <a:latin typeface="Futura Medium" panose="020B0602020204020303" pitchFamily="34" charset="-79"/>
                <a:cs typeface="Futura Medium" panose="020B0602020204020303" pitchFamily="34" charset="-79"/>
              </a:rPr>
              <a:t>2019 CHEST Annual Meeting</a:t>
            </a:r>
          </a:p>
        </p:txBody>
      </p:sp>
      <p:cxnSp>
        <p:nvCxnSpPr>
          <p:cNvPr id="21" name="Straight Connector 20">
            <a:extLst>
              <a:ext uri="{FF2B5EF4-FFF2-40B4-BE49-F238E27FC236}">
                <a16:creationId xmlns:a16="http://schemas.microsoft.com/office/drawing/2014/main" id="{08FDC43D-115A-8C44-9C93-A045E2FE3D23}"/>
              </a:ext>
            </a:extLst>
          </p:cNvPr>
          <p:cNvCxnSpPr>
            <a:cxnSpLocks/>
          </p:cNvCxnSpPr>
          <p:nvPr/>
        </p:nvCxnSpPr>
        <p:spPr>
          <a:xfrm>
            <a:off x="2219218" y="3195663"/>
            <a:ext cx="4705564" cy="0"/>
          </a:xfrm>
          <a:prstGeom prst="line">
            <a:avLst/>
          </a:prstGeom>
          <a:ln w="25400">
            <a:solidFill>
              <a:srgbClr val="8D619F"/>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E39F5E56-3069-B245-A376-DD4EEF020D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0459" y="6175052"/>
            <a:ext cx="2198642" cy="451003"/>
          </a:xfrm>
          <a:prstGeom prst="rect">
            <a:avLst/>
          </a:prstGeom>
        </p:spPr>
      </p:pic>
      <p:pic>
        <p:nvPicPr>
          <p:cNvPr id="22" name="Picture 21" descr="A close up of a sign&#10;&#10;Description automatically generated">
            <a:extLst>
              <a:ext uri="{FF2B5EF4-FFF2-40B4-BE49-F238E27FC236}">
                <a16:creationId xmlns:a16="http://schemas.microsoft.com/office/drawing/2014/main" id="{036FB36A-2363-BE44-AA2D-B3AC8B51CF5E}"/>
              </a:ext>
            </a:extLst>
          </p:cNvPr>
          <p:cNvPicPr>
            <a:picLocks noChangeAspect="1"/>
          </p:cNvPicPr>
          <p:nvPr/>
        </p:nvPicPr>
        <p:blipFill>
          <a:blip r:embed="rId4"/>
          <a:stretch>
            <a:fillRect/>
          </a:stretch>
        </p:blipFill>
        <p:spPr>
          <a:xfrm>
            <a:off x="4379841" y="6130927"/>
            <a:ext cx="2933700" cy="619125"/>
          </a:xfrm>
          <a:prstGeom prst="rect">
            <a:avLst/>
          </a:prstGeom>
        </p:spPr>
      </p:pic>
    </p:spTree>
    <p:extLst>
      <p:ext uri="{BB962C8B-B14F-4D97-AF65-F5344CB8AC3E}">
        <p14:creationId xmlns:p14="http://schemas.microsoft.com/office/powerpoint/2010/main" val="41916748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84729D2-CD32-484E-90FE-90DD73966A13}"/>
              </a:ext>
            </a:extLst>
          </p:cNvPr>
          <p:cNvPicPr>
            <a:picLocks noGrp="1" noChangeAspect="1"/>
          </p:cNvPicPr>
          <p:nvPr>
            <p:ph idx="1"/>
          </p:nvPr>
        </p:nvPicPr>
        <p:blipFill>
          <a:blip r:embed="rId2"/>
          <a:srcRect/>
          <a:stretch/>
        </p:blipFill>
        <p:spPr>
          <a:xfrm>
            <a:off x="-5121" y="0"/>
            <a:ext cx="9149120" cy="7069775"/>
          </a:xfrm>
          <a:prstGeom prst="rect">
            <a:avLst/>
          </a:prstGeom>
        </p:spPr>
      </p:pic>
    </p:spTree>
    <p:extLst>
      <p:ext uri="{BB962C8B-B14F-4D97-AF65-F5344CB8AC3E}">
        <p14:creationId xmlns:p14="http://schemas.microsoft.com/office/powerpoint/2010/main" val="18661548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9808CC0-C9BD-3446-A0AC-6C808BE5CF40}"/>
              </a:ext>
            </a:extLst>
          </p:cNvPr>
          <p:cNvSpPr/>
          <p:nvPr/>
        </p:nvSpPr>
        <p:spPr>
          <a:xfrm>
            <a:off x="0" y="878252"/>
            <a:ext cx="9144000" cy="5344094"/>
          </a:xfrm>
          <a:prstGeom prst="rect">
            <a:avLst/>
          </a:prstGeom>
          <a:solidFill>
            <a:srgbClr val="8D61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144629AE-5F43-B54B-856F-3F4DECC480B9}"/>
              </a:ext>
            </a:extLst>
          </p:cNvPr>
          <p:cNvSpPr txBox="1"/>
          <p:nvPr/>
        </p:nvSpPr>
        <p:spPr>
          <a:xfrm>
            <a:off x="250302" y="295832"/>
            <a:ext cx="4773761" cy="400110"/>
          </a:xfrm>
          <a:prstGeom prst="rect">
            <a:avLst/>
          </a:prstGeom>
          <a:noFill/>
        </p:spPr>
        <p:txBody>
          <a:bodyPr wrap="square" rtlCol="0">
            <a:spAutoFit/>
          </a:bodyPr>
          <a:lstStyle/>
          <a:p>
            <a:r>
              <a:rPr lang="en-US" sz="2000" b="1" spc="50" dirty="0">
                <a:latin typeface="Avenir Book" panose="02000503020000020003" pitchFamily="2" charset="0"/>
                <a:cs typeface="Futura Medium" panose="020B0602020204020303" pitchFamily="34" charset="-79"/>
              </a:rPr>
              <a:t>Regeneron Screens</a:t>
            </a:r>
          </a:p>
        </p:txBody>
      </p:sp>
      <p:pic>
        <p:nvPicPr>
          <p:cNvPr id="12" name="Picture 11">
            <a:extLst>
              <a:ext uri="{FF2B5EF4-FFF2-40B4-BE49-F238E27FC236}">
                <a16:creationId xmlns:a16="http://schemas.microsoft.com/office/drawing/2014/main" id="{86A7C998-BB3F-FC43-B22C-50AC3D8E481E}"/>
              </a:ext>
            </a:extLst>
          </p:cNvPr>
          <p:cNvPicPr>
            <a:picLocks noChangeAspect="1"/>
          </p:cNvPicPr>
          <p:nvPr/>
        </p:nvPicPr>
        <p:blipFill>
          <a:blip r:embed="rId2"/>
          <a:stretch>
            <a:fillRect/>
          </a:stretch>
        </p:blipFill>
        <p:spPr>
          <a:xfrm>
            <a:off x="7235593" y="6366177"/>
            <a:ext cx="1542825" cy="316477"/>
          </a:xfrm>
          <a:prstGeom prst="rect">
            <a:avLst/>
          </a:prstGeom>
        </p:spPr>
      </p:pic>
      <p:sp>
        <p:nvSpPr>
          <p:cNvPr id="11" name="Rectangle 10">
            <a:extLst>
              <a:ext uri="{FF2B5EF4-FFF2-40B4-BE49-F238E27FC236}">
                <a16:creationId xmlns:a16="http://schemas.microsoft.com/office/drawing/2014/main" id="{6DA1F7F6-BCB8-F749-9E00-9FD0B3E596DF}"/>
              </a:ext>
            </a:extLst>
          </p:cNvPr>
          <p:cNvSpPr/>
          <p:nvPr/>
        </p:nvSpPr>
        <p:spPr>
          <a:xfrm rot="5400000">
            <a:off x="4547861" y="1628764"/>
            <a:ext cx="45719" cy="9141444"/>
          </a:xfrm>
          <a:prstGeom prst="rect">
            <a:avLst/>
          </a:prstGeom>
          <a:gradFill flip="none" rotWithShape="1">
            <a:gsLst>
              <a:gs pos="0">
                <a:srgbClr val="8D619F"/>
              </a:gs>
              <a:gs pos="29000">
                <a:srgbClr val="EB1C74"/>
              </a:gs>
              <a:gs pos="78000">
                <a:srgbClr val="EB1C74"/>
              </a:gs>
              <a:gs pos="100000">
                <a:srgbClr val="8D619F"/>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34419890-1616-F942-B550-D50805F4BD45}"/>
              </a:ext>
            </a:extLst>
          </p:cNvPr>
          <p:cNvSpPr/>
          <p:nvPr/>
        </p:nvSpPr>
        <p:spPr>
          <a:xfrm rot="5400000">
            <a:off x="4547861" y="-3669608"/>
            <a:ext cx="45719" cy="9141443"/>
          </a:xfrm>
          <a:prstGeom prst="rect">
            <a:avLst/>
          </a:prstGeom>
          <a:gradFill flip="none" rotWithShape="1">
            <a:gsLst>
              <a:gs pos="0">
                <a:srgbClr val="8D619F"/>
              </a:gs>
              <a:gs pos="48000">
                <a:srgbClr val="EB1C74"/>
              </a:gs>
              <a:gs pos="78000">
                <a:srgbClr val="EB1C74"/>
              </a:gs>
              <a:gs pos="100000">
                <a:srgbClr val="8D619F"/>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862D358-F67F-DD43-BBB4-770D7CE942D5}"/>
              </a:ext>
            </a:extLst>
          </p:cNvPr>
          <p:cNvPicPr>
            <a:picLocks noChangeAspect="1"/>
          </p:cNvPicPr>
          <p:nvPr/>
        </p:nvPicPr>
        <p:blipFill>
          <a:blip r:embed="rId3"/>
          <a:stretch>
            <a:fillRect/>
          </a:stretch>
        </p:blipFill>
        <p:spPr>
          <a:xfrm>
            <a:off x="577735" y="1290032"/>
            <a:ext cx="2088704" cy="4215384"/>
          </a:xfrm>
          <a:prstGeom prst="rect">
            <a:avLst/>
          </a:prstGeom>
        </p:spPr>
      </p:pic>
      <p:pic>
        <p:nvPicPr>
          <p:cNvPr id="9" name="Picture 8">
            <a:extLst>
              <a:ext uri="{FF2B5EF4-FFF2-40B4-BE49-F238E27FC236}">
                <a16:creationId xmlns:a16="http://schemas.microsoft.com/office/drawing/2014/main" id="{149B7AB2-4293-2F46-BE9F-0F73305DA070}"/>
              </a:ext>
            </a:extLst>
          </p:cNvPr>
          <p:cNvPicPr>
            <a:picLocks noChangeAspect="1"/>
          </p:cNvPicPr>
          <p:nvPr/>
        </p:nvPicPr>
        <p:blipFill>
          <a:blip r:embed="rId4"/>
          <a:stretch>
            <a:fillRect/>
          </a:stretch>
        </p:blipFill>
        <p:spPr>
          <a:xfrm>
            <a:off x="6331229" y="1322649"/>
            <a:ext cx="2091109" cy="4212701"/>
          </a:xfrm>
          <a:prstGeom prst="rect">
            <a:avLst/>
          </a:prstGeom>
        </p:spPr>
      </p:pic>
      <p:pic>
        <p:nvPicPr>
          <p:cNvPr id="10" name="Picture 9">
            <a:extLst>
              <a:ext uri="{FF2B5EF4-FFF2-40B4-BE49-F238E27FC236}">
                <a16:creationId xmlns:a16="http://schemas.microsoft.com/office/drawing/2014/main" id="{626FCC08-3029-CB4A-B2C9-0992F3951FBF}"/>
              </a:ext>
            </a:extLst>
          </p:cNvPr>
          <p:cNvPicPr>
            <a:picLocks noChangeAspect="1"/>
          </p:cNvPicPr>
          <p:nvPr/>
        </p:nvPicPr>
        <p:blipFill>
          <a:blip r:embed="rId4"/>
          <a:stretch>
            <a:fillRect/>
          </a:stretch>
        </p:blipFill>
        <p:spPr>
          <a:xfrm>
            <a:off x="3526445" y="1292715"/>
            <a:ext cx="2091109" cy="4212701"/>
          </a:xfrm>
          <a:prstGeom prst="rect">
            <a:avLst/>
          </a:prstGeom>
        </p:spPr>
      </p:pic>
      <p:pic>
        <p:nvPicPr>
          <p:cNvPr id="13" name="Picture 12">
            <a:extLst>
              <a:ext uri="{FF2B5EF4-FFF2-40B4-BE49-F238E27FC236}">
                <a16:creationId xmlns:a16="http://schemas.microsoft.com/office/drawing/2014/main" id="{53C6778B-D88E-5140-A2C3-FC192F88CAAA}"/>
              </a:ext>
            </a:extLst>
          </p:cNvPr>
          <p:cNvPicPr>
            <a:picLocks noChangeAspect="1"/>
          </p:cNvPicPr>
          <p:nvPr/>
        </p:nvPicPr>
        <p:blipFill>
          <a:blip r:embed="rId5"/>
          <a:stretch>
            <a:fillRect/>
          </a:stretch>
        </p:blipFill>
        <p:spPr>
          <a:xfrm>
            <a:off x="6407429" y="1793458"/>
            <a:ext cx="1951125" cy="3293165"/>
          </a:xfrm>
          <a:prstGeom prst="rect">
            <a:avLst/>
          </a:prstGeom>
        </p:spPr>
      </p:pic>
      <p:pic>
        <p:nvPicPr>
          <p:cNvPr id="14" name="Picture 13">
            <a:extLst>
              <a:ext uri="{FF2B5EF4-FFF2-40B4-BE49-F238E27FC236}">
                <a16:creationId xmlns:a16="http://schemas.microsoft.com/office/drawing/2014/main" id="{ABD3715A-138F-9845-82D5-6B1F444A9CF7}"/>
              </a:ext>
            </a:extLst>
          </p:cNvPr>
          <p:cNvPicPr>
            <a:picLocks noChangeAspect="1"/>
          </p:cNvPicPr>
          <p:nvPr/>
        </p:nvPicPr>
        <p:blipFill>
          <a:blip r:embed="rId6"/>
          <a:stretch>
            <a:fillRect/>
          </a:stretch>
        </p:blipFill>
        <p:spPr>
          <a:xfrm>
            <a:off x="684637" y="1740376"/>
            <a:ext cx="1905412" cy="3314696"/>
          </a:xfrm>
          <a:prstGeom prst="rect">
            <a:avLst/>
          </a:prstGeom>
        </p:spPr>
      </p:pic>
      <p:pic>
        <p:nvPicPr>
          <p:cNvPr id="15" name="Picture 14">
            <a:extLst>
              <a:ext uri="{FF2B5EF4-FFF2-40B4-BE49-F238E27FC236}">
                <a16:creationId xmlns:a16="http://schemas.microsoft.com/office/drawing/2014/main" id="{59106CCB-3FA4-6449-A250-7781CD7BCCB6}"/>
              </a:ext>
            </a:extLst>
          </p:cNvPr>
          <p:cNvPicPr>
            <a:picLocks noChangeAspect="1"/>
          </p:cNvPicPr>
          <p:nvPr/>
        </p:nvPicPr>
        <p:blipFill>
          <a:blip r:embed="rId7"/>
          <a:stretch>
            <a:fillRect/>
          </a:stretch>
        </p:blipFill>
        <p:spPr>
          <a:xfrm>
            <a:off x="3636499" y="1759502"/>
            <a:ext cx="1902655" cy="3300784"/>
          </a:xfrm>
          <a:prstGeom prst="rect">
            <a:avLst/>
          </a:prstGeom>
        </p:spPr>
      </p:pic>
    </p:spTree>
    <p:extLst>
      <p:ext uri="{BB962C8B-B14F-4D97-AF65-F5344CB8AC3E}">
        <p14:creationId xmlns:p14="http://schemas.microsoft.com/office/powerpoint/2010/main" val="3391833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9808CC0-C9BD-3446-A0AC-6C808BE5CF40}"/>
              </a:ext>
            </a:extLst>
          </p:cNvPr>
          <p:cNvSpPr/>
          <p:nvPr/>
        </p:nvSpPr>
        <p:spPr>
          <a:xfrm>
            <a:off x="0" y="878252"/>
            <a:ext cx="9144000" cy="5344094"/>
          </a:xfrm>
          <a:prstGeom prst="rect">
            <a:avLst/>
          </a:prstGeom>
          <a:solidFill>
            <a:srgbClr val="8D61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144629AE-5F43-B54B-856F-3F4DECC480B9}"/>
              </a:ext>
            </a:extLst>
          </p:cNvPr>
          <p:cNvSpPr txBox="1"/>
          <p:nvPr/>
        </p:nvSpPr>
        <p:spPr>
          <a:xfrm>
            <a:off x="250302" y="295832"/>
            <a:ext cx="4773761" cy="400110"/>
          </a:xfrm>
          <a:prstGeom prst="rect">
            <a:avLst/>
          </a:prstGeom>
          <a:noFill/>
        </p:spPr>
        <p:txBody>
          <a:bodyPr wrap="square" rtlCol="0">
            <a:spAutoFit/>
          </a:bodyPr>
          <a:lstStyle/>
          <a:p>
            <a:r>
              <a:rPr lang="en-US" sz="2000" b="1" spc="50" dirty="0">
                <a:latin typeface="Avenir Book" panose="02000503020000020003" pitchFamily="2" charset="0"/>
                <a:cs typeface="Futura Medium" panose="020B0602020204020303" pitchFamily="34" charset="-79"/>
              </a:rPr>
              <a:t>Regeneron Screens</a:t>
            </a:r>
          </a:p>
        </p:txBody>
      </p:sp>
      <p:pic>
        <p:nvPicPr>
          <p:cNvPr id="12" name="Picture 11">
            <a:extLst>
              <a:ext uri="{FF2B5EF4-FFF2-40B4-BE49-F238E27FC236}">
                <a16:creationId xmlns:a16="http://schemas.microsoft.com/office/drawing/2014/main" id="{86A7C998-BB3F-FC43-B22C-50AC3D8E481E}"/>
              </a:ext>
            </a:extLst>
          </p:cNvPr>
          <p:cNvPicPr>
            <a:picLocks noChangeAspect="1"/>
          </p:cNvPicPr>
          <p:nvPr/>
        </p:nvPicPr>
        <p:blipFill>
          <a:blip r:embed="rId2"/>
          <a:stretch>
            <a:fillRect/>
          </a:stretch>
        </p:blipFill>
        <p:spPr>
          <a:xfrm>
            <a:off x="7235593" y="6366177"/>
            <a:ext cx="1542825" cy="316477"/>
          </a:xfrm>
          <a:prstGeom prst="rect">
            <a:avLst/>
          </a:prstGeom>
        </p:spPr>
      </p:pic>
      <p:sp>
        <p:nvSpPr>
          <p:cNvPr id="11" name="Rectangle 10">
            <a:extLst>
              <a:ext uri="{FF2B5EF4-FFF2-40B4-BE49-F238E27FC236}">
                <a16:creationId xmlns:a16="http://schemas.microsoft.com/office/drawing/2014/main" id="{6DA1F7F6-BCB8-F749-9E00-9FD0B3E596DF}"/>
              </a:ext>
            </a:extLst>
          </p:cNvPr>
          <p:cNvSpPr/>
          <p:nvPr/>
        </p:nvSpPr>
        <p:spPr>
          <a:xfrm rot="5400000">
            <a:off x="4547861" y="1628764"/>
            <a:ext cx="45719" cy="9141444"/>
          </a:xfrm>
          <a:prstGeom prst="rect">
            <a:avLst/>
          </a:prstGeom>
          <a:gradFill flip="none" rotWithShape="1">
            <a:gsLst>
              <a:gs pos="0">
                <a:srgbClr val="8D619F"/>
              </a:gs>
              <a:gs pos="29000">
                <a:srgbClr val="EB1C74"/>
              </a:gs>
              <a:gs pos="78000">
                <a:srgbClr val="EB1C74"/>
              </a:gs>
              <a:gs pos="100000">
                <a:srgbClr val="8D619F"/>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34419890-1616-F942-B550-D50805F4BD45}"/>
              </a:ext>
            </a:extLst>
          </p:cNvPr>
          <p:cNvSpPr/>
          <p:nvPr/>
        </p:nvSpPr>
        <p:spPr>
          <a:xfrm rot="5400000">
            <a:off x="4547861" y="-3669608"/>
            <a:ext cx="45719" cy="9141443"/>
          </a:xfrm>
          <a:prstGeom prst="rect">
            <a:avLst/>
          </a:prstGeom>
          <a:gradFill flip="none" rotWithShape="1">
            <a:gsLst>
              <a:gs pos="0">
                <a:srgbClr val="8D619F"/>
              </a:gs>
              <a:gs pos="48000">
                <a:srgbClr val="EB1C74"/>
              </a:gs>
              <a:gs pos="78000">
                <a:srgbClr val="EB1C74"/>
              </a:gs>
              <a:gs pos="100000">
                <a:srgbClr val="8D619F"/>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58CDDD10-51B2-2D4D-B359-B1EED60B9BC9}"/>
              </a:ext>
            </a:extLst>
          </p:cNvPr>
          <p:cNvPicPr>
            <a:picLocks noChangeAspect="1"/>
          </p:cNvPicPr>
          <p:nvPr/>
        </p:nvPicPr>
        <p:blipFill>
          <a:blip r:embed="rId3"/>
          <a:stretch>
            <a:fillRect/>
          </a:stretch>
        </p:blipFill>
        <p:spPr>
          <a:xfrm rot="5400000">
            <a:off x="1901295" y="1761759"/>
            <a:ext cx="5305986" cy="3630413"/>
          </a:xfrm>
          <a:prstGeom prst="rect">
            <a:avLst/>
          </a:prstGeom>
        </p:spPr>
      </p:pic>
      <p:pic>
        <p:nvPicPr>
          <p:cNvPr id="17" name="Picture 16">
            <a:extLst>
              <a:ext uri="{FF2B5EF4-FFF2-40B4-BE49-F238E27FC236}">
                <a16:creationId xmlns:a16="http://schemas.microsoft.com/office/drawing/2014/main" id="{C56026FA-1EE8-8B41-BB6E-E867FD8799F3}"/>
              </a:ext>
            </a:extLst>
          </p:cNvPr>
          <p:cNvPicPr>
            <a:picLocks noChangeAspect="1"/>
          </p:cNvPicPr>
          <p:nvPr/>
        </p:nvPicPr>
        <p:blipFill>
          <a:blip r:embed="rId4"/>
          <a:stretch>
            <a:fillRect/>
          </a:stretch>
        </p:blipFill>
        <p:spPr>
          <a:xfrm>
            <a:off x="2964805" y="1425110"/>
            <a:ext cx="3214389" cy="4204948"/>
          </a:xfrm>
          <a:prstGeom prst="rect">
            <a:avLst/>
          </a:prstGeom>
        </p:spPr>
      </p:pic>
    </p:spTree>
    <p:extLst>
      <p:ext uri="{BB962C8B-B14F-4D97-AF65-F5344CB8AC3E}">
        <p14:creationId xmlns:p14="http://schemas.microsoft.com/office/powerpoint/2010/main" val="31268478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9808CC0-C9BD-3446-A0AC-6C808BE5CF40}"/>
              </a:ext>
            </a:extLst>
          </p:cNvPr>
          <p:cNvSpPr/>
          <p:nvPr/>
        </p:nvSpPr>
        <p:spPr>
          <a:xfrm>
            <a:off x="0" y="878252"/>
            <a:ext cx="9144000" cy="5344094"/>
          </a:xfrm>
          <a:prstGeom prst="rect">
            <a:avLst/>
          </a:prstGeom>
          <a:solidFill>
            <a:srgbClr val="8D61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144629AE-5F43-B54B-856F-3F4DECC480B9}"/>
              </a:ext>
            </a:extLst>
          </p:cNvPr>
          <p:cNvSpPr txBox="1"/>
          <p:nvPr/>
        </p:nvSpPr>
        <p:spPr>
          <a:xfrm>
            <a:off x="250302" y="295832"/>
            <a:ext cx="4773761" cy="400110"/>
          </a:xfrm>
          <a:prstGeom prst="rect">
            <a:avLst/>
          </a:prstGeom>
          <a:noFill/>
        </p:spPr>
        <p:txBody>
          <a:bodyPr wrap="square" rtlCol="0">
            <a:spAutoFit/>
          </a:bodyPr>
          <a:lstStyle/>
          <a:p>
            <a:r>
              <a:rPr lang="en-US" sz="2000" b="1" spc="50" dirty="0">
                <a:latin typeface="Avenir Book" panose="02000503020000020003" pitchFamily="2" charset="0"/>
                <a:cs typeface="Futura Medium" panose="020B0602020204020303" pitchFamily="34" charset="-79"/>
              </a:rPr>
              <a:t>Regeneron Screens</a:t>
            </a:r>
          </a:p>
        </p:txBody>
      </p:sp>
      <p:pic>
        <p:nvPicPr>
          <p:cNvPr id="12" name="Picture 11">
            <a:extLst>
              <a:ext uri="{FF2B5EF4-FFF2-40B4-BE49-F238E27FC236}">
                <a16:creationId xmlns:a16="http://schemas.microsoft.com/office/drawing/2014/main" id="{86A7C998-BB3F-FC43-B22C-50AC3D8E481E}"/>
              </a:ext>
            </a:extLst>
          </p:cNvPr>
          <p:cNvPicPr>
            <a:picLocks noChangeAspect="1"/>
          </p:cNvPicPr>
          <p:nvPr/>
        </p:nvPicPr>
        <p:blipFill>
          <a:blip r:embed="rId2"/>
          <a:stretch>
            <a:fillRect/>
          </a:stretch>
        </p:blipFill>
        <p:spPr>
          <a:xfrm>
            <a:off x="7235593" y="6366177"/>
            <a:ext cx="1542825" cy="316477"/>
          </a:xfrm>
          <a:prstGeom prst="rect">
            <a:avLst/>
          </a:prstGeom>
        </p:spPr>
      </p:pic>
      <p:sp>
        <p:nvSpPr>
          <p:cNvPr id="11" name="Rectangle 10">
            <a:extLst>
              <a:ext uri="{FF2B5EF4-FFF2-40B4-BE49-F238E27FC236}">
                <a16:creationId xmlns:a16="http://schemas.microsoft.com/office/drawing/2014/main" id="{6DA1F7F6-BCB8-F749-9E00-9FD0B3E596DF}"/>
              </a:ext>
            </a:extLst>
          </p:cNvPr>
          <p:cNvSpPr/>
          <p:nvPr/>
        </p:nvSpPr>
        <p:spPr>
          <a:xfrm rot="5400000">
            <a:off x="4547861" y="1628764"/>
            <a:ext cx="45719" cy="9141444"/>
          </a:xfrm>
          <a:prstGeom prst="rect">
            <a:avLst/>
          </a:prstGeom>
          <a:gradFill flip="none" rotWithShape="1">
            <a:gsLst>
              <a:gs pos="0">
                <a:srgbClr val="8D619F"/>
              </a:gs>
              <a:gs pos="29000">
                <a:srgbClr val="EB1C74"/>
              </a:gs>
              <a:gs pos="78000">
                <a:srgbClr val="EB1C74"/>
              </a:gs>
              <a:gs pos="100000">
                <a:srgbClr val="8D619F"/>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34419890-1616-F942-B550-D50805F4BD45}"/>
              </a:ext>
            </a:extLst>
          </p:cNvPr>
          <p:cNvSpPr/>
          <p:nvPr/>
        </p:nvSpPr>
        <p:spPr>
          <a:xfrm rot="5400000">
            <a:off x="4547861" y="-3669608"/>
            <a:ext cx="45719" cy="9141443"/>
          </a:xfrm>
          <a:prstGeom prst="rect">
            <a:avLst/>
          </a:prstGeom>
          <a:gradFill flip="none" rotWithShape="1">
            <a:gsLst>
              <a:gs pos="0">
                <a:srgbClr val="8D619F"/>
              </a:gs>
              <a:gs pos="48000">
                <a:srgbClr val="EB1C74"/>
              </a:gs>
              <a:gs pos="78000">
                <a:srgbClr val="EB1C74"/>
              </a:gs>
              <a:gs pos="100000">
                <a:srgbClr val="8D619F"/>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F38F0924-D135-AB48-8D61-5BC057AB5C79}"/>
              </a:ext>
            </a:extLst>
          </p:cNvPr>
          <p:cNvPicPr>
            <a:picLocks noChangeAspect="1"/>
          </p:cNvPicPr>
          <p:nvPr/>
        </p:nvPicPr>
        <p:blipFill>
          <a:blip r:embed="rId3"/>
          <a:stretch>
            <a:fillRect/>
          </a:stretch>
        </p:blipFill>
        <p:spPr>
          <a:xfrm rot="5400000">
            <a:off x="1946135" y="1753339"/>
            <a:ext cx="5252653" cy="3593922"/>
          </a:xfrm>
          <a:prstGeom prst="rect">
            <a:avLst/>
          </a:prstGeom>
        </p:spPr>
      </p:pic>
      <p:pic>
        <p:nvPicPr>
          <p:cNvPr id="14" name="Picture 13">
            <a:extLst>
              <a:ext uri="{FF2B5EF4-FFF2-40B4-BE49-F238E27FC236}">
                <a16:creationId xmlns:a16="http://schemas.microsoft.com/office/drawing/2014/main" id="{BF81129F-722C-3E40-B076-2F374E7DA938}"/>
              </a:ext>
            </a:extLst>
          </p:cNvPr>
          <p:cNvPicPr>
            <a:picLocks noChangeAspect="1"/>
          </p:cNvPicPr>
          <p:nvPr/>
        </p:nvPicPr>
        <p:blipFill>
          <a:blip r:embed="rId4"/>
          <a:stretch>
            <a:fillRect/>
          </a:stretch>
        </p:blipFill>
        <p:spPr>
          <a:xfrm>
            <a:off x="2988846" y="1449672"/>
            <a:ext cx="3166307" cy="4170774"/>
          </a:xfrm>
          <a:prstGeom prst="rect">
            <a:avLst/>
          </a:prstGeom>
        </p:spPr>
      </p:pic>
    </p:spTree>
    <p:extLst>
      <p:ext uri="{BB962C8B-B14F-4D97-AF65-F5344CB8AC3E}">
        <p14:creationId xmlns:p14="http://schemas.microsoft.com/office/powerpoint/2010/main" val="14792496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9808CC0-C9BD-3446-A0AC-6C808BE5CF40}"/>
              </a:ext>
            </a:extLst>
          </p:cNvPr>
          <p:cNvSpPr/>
          <p:nvPr/>
        </p:nvSpPr>
        <p:spPr>
          <a:xfrm>
            <a:off x="0" y="878252"/>
            <a:ext cx="9144000" cy="5344094"/>
          </a:xfrm>
          <a:prstGeom prst="rect">
            <a:avLst/>
          </a:prstGeom>
          <a:solidFill>
            <a:srgbClr val="8D61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144629AE-5F43-B54B-856F-3F4DECC480B9}"/>
              </a:ext>
            </a:extLst>
          </p:cNvPr>
          <p:cNvSpPr txBox="1"/>
          <p:nvPr/>
        </p:nvSpPr>
        <p:spPr>
          <a:xfrm>
            <a:off x="250302" y="295832"/>
            <a:ext cx="4773761" cy="400110"/>
          </a:xfrm>
          <a:prstGeom prst="rect">
            <a:avLst/>
          </a:prstGeom>
          <a:noFill/>
        </p:spPr>
        <p:txBody>
          <a:bodyPr wrap="square" rtlCol="0">
            <a:spAutoFit/>
          </a:bodyPr>
          <a:lstStyle/>
          <a:p>
            <a:r>
              <a:rPr lang="en-US" sz="2000" b="1" spc="50" dirty="0">
                <a:latin typeface="Avenir Book" panose="02000503020000020003" pitchFamily="2" charset="0"/>
                <a:cs typeface="Futura Medium" panose="020B0602020204020303" pitchFamily="34" charset="-79"/>
              </a:rPr>
              <a:t>Regeneron Screens</a:t>
            </a:r>
          </a:p>
        </p:txBody>
      </p:sp>
      <p:pic>
        <p:nvPicPr>
          <p:cNvPr id="12" name="Picture 11">
            <a:extLst>
              <a:ext uri="{FF2B5EF4-FFF2-40B4-BE49-F238E27FC236}">
                <a16:creationId xmlns:a16="http://schemas.microsoft.com/office/drawing/2014/main" id="{86A7C998-BB3F-FC43-B22C-50AC3D8E481E}"/>
              </a:ext>
            </a:extLst>
          </p:cNvPr>
          <p:cNvPicPr>
            <a:picLocks noChangeAspect="1"/>
          </p:cNvPicPr>
          <p:nvPr/>
        </p:nvPicPr>
        <p:blipFill>
          <a:blip r:embed="rId2"/>
          <a:stretch>
            <a:fillRect/>
          </a:stretch>
        </p:blipFill>
        <p:spPr>
          <a:xfrm>
            <a:off x="7235593" y="6366177"/>
            <a:ext cx="1542825" cy="316477"/>
          </a:xfrm>
          <a:prstGeom prst="rect">
            <a:avLst/>
          </a:prstGeom>
        </p:spPr>
      </p:pic>
      <p:sp>
        <p:nvSpPr>
          <p:cNvPr id="11" name="Rectangle 10">
            <a:extLst>
              <a:ext uri="{FF2B5EF4-FFF2-40B4-BE49-F238E27FC236}">
                <a16:creationId xmlns:a16="http://schemas.microsoft.com/office/drawing/2014/main" id="{6DA1F7F6-BCB8-F749-9E00-9FD0B3E596DF}"/>
              </a:ext>
            </a:extLst>
          </p:cNvPr>
          <p:cNvSpPr/>
          <p:nvPr/>
        </p:nvSpPr>
        <p:spPr>
          <a:xfrm rot="5400000">
            <a:off x="4547861" y="1628764"/>
            <a:ext cx="45719" cy="9141444"/>
          </a:xfrm>
          <a:prstGeom prst="rect">
            <a:avLst/>
          </a:prstGeom>
          <a:gradFill flip="none" rotWithShape="1">
            <a:gsLst>
              <a:gs pos="0">
                <a:srgbClr val="8D619F"/>
              </a:gs>
              <a:gs pos="29000">
                <a:srgbClr val="EB1C74"/>
              </a:gs>
              <a:gs pos="78000">
                <a:srgbClr val="EB1C74"/>
              </a:gs>
              <a:gs pos="100000">
                <a:srgbClr val="8D619F"/>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34419890-1616-F942-B550-D50805F4BD45}"/>
              </a:ext>
            </a:extLst>
          </p:cNvPr>
          <p:cNvSpPr/>
          <p:nvPr/>
        </p:nvSpPr>
        <p:spPr>
          <a:xfrm rot="5400000">
            <a:off x="4547861" y="-3669608"/>
            <a:ext cx="45719" cy="9141443"/>
          </a:xfrm>
          <a:prstGeom prst="rect">
            <a:avLst/>
          </a:prstGeom>
          <a:gradFill flip="none" rotWithShape="1">
            <a:gsLst>
              <a:gs pos="0">
                <a:srgbClr val="8D619F"/>
              </a:gs>
              <a:gs pos="48000">
                <a:srgbClr val="EB1C74"/>
              </a:gs>
              <a:gs pos="78000">
                <a:srgbClr val="EB1C74"/>
              </a:gs>
              <a:gs pos="100000">
                <a:srgbClr val="8D619F"/>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6E25D956-33A0-6045-BD68-FAE9E398CB6C}"/>
              </a:ext>
            </a:extLst>
          </p:cNvPr>
          <p:cNvPicPr>
            <a:picLocks noChangeAspect="1"/>
          </p:cNvPicPr>
          <p:nvPr/>
        </p:nvPicPr>
        <p:blipFill>
          <a:blip r:embed="rId3"/>
          <a:stretch>
            <a:fillRect/>
          </a:stretch>
        </p:blipFill>
        <p:spPr>
          <a:xfrm rot="5400000">
            <a:off x="1901363" y="1750775"/>
            <a:ext cx="5309990" cy="3633152"/>
          </a:xfrm>
          <a:prstGeom prst="rect">
            <a:avLst/>
          </a:prstGeom>
        </p:spPr>
      </p:pic>
      <p:pic>
        <p:nvPicPr>
          <p:cNvPr id="10" name="Picture 9">
            <a:extLst>
              <a:ext uri="{FF2B5EF4-FFF2-40B4-BE49-F238E27FC236}">
                <a16:creationId xmlns:a16="http://schemas.microsoft.com/office/drawing/2014/main" id="{4C00E408-7668-5743-8D29-FEE7C490A4D6}"/>
              </a:ext>
            </a:extLst>
          </p:cNvPr>
          <p:cNvPicPr>
            <a:picLocks noChangeAspect="1"/>
          </p:cNvPicPr>
          <p:nvPr/>
        </p:nvPicPr>
        <p:blipFill>
          <a:blip r:embed="rId4"/>
          <a:stretch>
            <a:fillRect/>
          </a:stretch>
        </p:blipFill>
        <p:spPr>
          <a:xfrm>
            <a:off x="2953573" y="1449087"/>
            <a:ext cx="3197507" cy="4263343"/>
          </a:xfrm>
          <a:prstGeom prst="rect">
            <a:avLst/>
          </a:prstGeom>
        </p:spPr>
      </p:pic>
    </p:spTree>
    <p:extLst>
      <p:ext uri="{BB962C8B-B14F-4D97-AF65-F5344CB8AC3E}">
        <p14:creationId xmlns:p14="http://schemas.microsoft.com/office/powerpoint/2010/main" val="1694593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9808CC0-C9BD-3446-A0AC-6C808BE5CF40}"/>
              </a:ext>
            </a:extLst>
          </p:cNvPr>
          <p:cNvSpPr/>
          <p:nvPr/>
        </p:nvSpPr>
        <p:spPr>
          <a:xfrm>
            <a:off x="0" y="878252"/>
            <a:ext cx="9144000" cy="5344094"/>
          </a:xfrm>
          <a:prstGeom prst="rect">
            <a:avLst/>
          </a:prstGeom>
          <a:solidFill>
            <a:srgbClr val="1BB1C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D5C82"/>
              </a:solidFill>
            </a:endParaRPr>
          </a:p>
        </p:txBody>
      </p:sp>
      <p:sp>
        <p:nvSpPr>
          <p:cNvPr id="29" name="TextBox 28">
            <a:extLst>
              <a:ext uri="{FF2B5EF4-FFF2-40B4-BE49-F238E27FC236}">
                <a16:creationId xmlns:a16="http://schemas.microsoft.com/office/drawing/2014/main" id="{144629AE-5F43-B54B-856F-3F4DECC480B9}"/>
              </a:ext>
            </a:extLst>
          </p:cNvPr>
          <p:cNvSpPr txBox="1"/>
          <p:nvPr/>
        </p:nvSpPr>
        <p:spPr>
          <a:xfrm>
            <a:off x="250302" y="295832"/>
            <a:ext cx="4773761" cy="400110"/>
          </a:xfrm>
          <a:prstGeom prst="rect">
            <a:avLst/>
          </a:prstGeom>
          <a:noFill/>
        </p:spPr>
        <p:txBody>
          <a:bodyPr wrap="square" rtlCol="0">
            <a:spAutoFit/>
          </a:bodyPr>
          <a:lstStyle/>
          <a:p>
            <a:r>
              <a:rPr lang="en-US" sz="2000" b="1" spc="50" dirty="0" err="1">
                <a:latin typeface="Avenir Book" panose="02000503020000020003" pitchFamily="2" charset="0"/>
                <a:cs typeface="Futura Medium" panose="020B0602020204020303" pitchFamily="34" charset="-79"/>
              </a:rPr>
              <a:t>Dupixent</a:t>
            </a:r>
            <a:r>
              <a:rPr lang="en-US" sz="2000" b="1" spc="50" dirty="0">
                <a:latin typeface="Avenir Book" panose="02000503020000020003" pitchFamily="2" charset="0"/>
                <a:cs typeface="Futura Medium" panose="020B0602020204020303" pitchFamily="34" charset="-79"/>
              </a:rPr>
              <a:t> Screens</a:t>
            </a:r>
          </a:p>
        </p:txBody>
      </p:sp>
      <p:pic>
        <p:nvPicPr>
          <p:cNvPr id="12" name="Picture 11">
            <a:extLst>
              <a:ext uri="{FF2B5EF4-FFF2-40B4-BE49-F238E27FC236}">
                <a16:creationId xmlns:a16="http://schemas.microsoft.com/office/drawing/2014/main" id="{86A7C998-BB3F-FC43-B22C-50AC3D8E481E}"/>
              </a:ext>
            </a:extLst>
          </p:cNvPr>
          <p:cNvPicPr>
            <a:picLocks noChangeAspect="1"/>
          </p:cNvPicPr>
          <p:nvPr/>
        </p:nvPicPr>
        <p:blipFill>
          <a:blip r:embed="rId2"/>
          <a:stretch>
            <a:fillRect/>
          </a:stretch>
        </p:blipFill>
        <p:spPr>
          <a:xfrm>
            <a:off x="7235593" y="6366177"/>
            <a:ext cx="1542825" cy="316477"/>
          </a:xfrm>
          <a:prstGeom prst="rect">
            <a:avLst/>
          </a:prstGeom>
        </p:spPr>
      </p:pic>
      <p:sp>
        <p:nvSpPr>
          <p:cNvPr id="11" name="Rectangle 10">
            <a:extLst>
              <a:ext uri="{FF2B5EF4-FFF2-40B4-BE49-F238E27FC236}">
                <a16:creationId xmlns:a16="http://schemas.microsoft.com/office/drawing/2014/main" id="{6DA1F7F6-BCB8-F749-9E00-9FD0B3E596DF}"/>
              </a:ext>
            </a:extLst>
          </p:cNvPr>
          <p:cNvSpPr/>
          <p:nvPr/>
        </p:nvSpPr>
        <p:spPr>
          <a:xfrm rot="5400000">
            <a:off x="4547861" y="1628764"/>
            <a:ext cx="45719" cy="9141444"/>
          </a:xfrm>
          <a:prstGeom prst="rect">
            <a:avLst/>
          </a:prstGeom>
          <a:gradFill flip="none" rotWithShape="1">
            <a:gsLst>
              <a:gs pos="0">
                <a:srgbClr val="8D619F"/>
              </a:gs>
              <a:gs pos="29000">
                <a:srgbClr val="EB1C74"/>
              </a:gs>
              <a:gs pos="78000">
                <a:srgbClr val="EB1C74"/>
              </a:gs>
              <a:gs pos="100000">
                <a:srgbClr val="8D619F"/>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34419890-1616-F942-B550-D50805F4BD45}"/>
              </a:ext>
            </a:extLst>
          </p:cNvPr>
          <p:cNvSpPr/>
          <p:nvPr/>
        </p:nvSpPr>
        <p:spPr>
          <a:xfrm rot="5400000">
            <a:off x="4547861" y="-3669608"/>
            <a:ext cx="45719" cy="9141443"/>
          </a:xfrm>
          <a:prstGeom prst="rect">
            <a:avLst/>
          </a:prstGeom>
          <a:gradFill flip="none" rotWithShape="1">
            <a:gsLst>
              <a:gs pos="0">
                <a:srgbClr val="8D619F"/>
              </a:gs>
              <a:gs pos="48000">
                <a:srgbClr val="EB1C74"/>
              </a:gs>
              <a:gs pos="78000">
                <a:srgbClr val="EB1C74"/>
              </a:gs>
              <a:gs pos="100000">
                <a:srgbClr val="8D619F"/>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2D03B166-E9DD-F04B-912C-B7A7EF9B92E3}"/>
              </a:ext>
            </a:extLst>
          </p:cNvPr>
          <p:cNvPicPr>
            <a:picLocks noChangeAspect="1"/>
          </p:cNvPicPr>
          <p:nvPr/>
        </p:nvPicPr>
        <p:blipFill>
          <a:blip r:embed="rId3"/>
          <a:stretch>
            <a:fillRect/>
          </a:stretch>
        </p:blipFill>
        <p:spPr>
          <a:xfrm>
            <a:off x="1304226" y="1358556"/>
            <a:ext cx="2060627" cy="4170025"/>
          </a:xfrm>
          <a:prstGeom prst="rect">
            <a:avLst/>
          </a:prstGeom>
        </p:spPr>
      </p:pic>
      <p:pic>
        <p:nvPicPr>
          <p:cNvPr id="10" name="Picture 9">
            <a:extLst>
              <a:ext uri="{FF2B5EF4-FFF2-40B4-BE49-F238E27FC236}">
                <a16:creationId xmlns:a16="http://schemas.microsoft.com/office/drawing/2014/main" id="{1E84C87A-3353-694B-9BE8-0AB841807EE9}"/>
              </a:ext>
            </a:extLst>
          </p:cNvPr>
          <p:cNvPicPr>
            <a:picLocks noChangeAspect="1"/>
          </p:cNvPicPr>
          <p:nvPr/>
        </p:nvPicPr>
        <p:blipFill>
          <a:blip r:embed="rId3"/>
          <a:stretch>
            <a:fillRect/>
          </a:stretch>
        </p:blipFill>
        <p:spPr>
          <a:xfrm>
            <a:off x="5850474" y="1358556"/>
            <a:ext cx="2060627" cy="4170025"/>
          </a:xfrm>
          <a:prstGeom prst="rect">
            <a:avLst/>
          </a:prstGeom>
        </p:spPr>
      </p:pic>
      <p:pic>
        <p:nvPicPr>
          <p:cNvPr id="13" name="Picture 12" descr="IMG_4527.PNG">
            <a:extLst>
              <a:ext uri="{FF2B5EF4-FFF2-40B4-BE49-F238E27FC236}">
                <a16:creationId xmlns:a16="http://schemas.microsoft.com/office/drawing/2014/main" id="{A2458FC9-45FE-5940-9FDA-AE77F79982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2244" y="1780130"/>
            <a:ext cx="1866157" cy="3319272"/>
          </a:xfrm>
          <a:prstGeom prst="rect">
            <a:avLst/>
          </a:prstGeom>
          <a:ln>
            <a:solidFill>
              <a:schemeClr val="bg1">
                <a:lumMod val="85000"/>
              </a:schemeClr>
            </a:solidFill>
          </a:ln>
        </p:spPr>
      </p:pic>
      <p:pic>
        <p:nvPicPr>
          <p:cNvPr id="14" name="Picture 13" descr="IMG_4529.PNG">
            <a:extLst>
              <a:ext uri="{FF2B5EF4-FFF2-40B4-BE49-F238E27FC236}">
                <a16:creationId xmlns:a16="http://schemas.microsoft.com/office/drawing/2014/main" id="{D3EB11DF-F47D-0545-965D-CEFD63853E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2369" y="1780130"/>
            <a:ext cx="1866157" cy="3319272"/>
          </a:xfrm>
          <a:prstGeom prst="rect">
            <a:avLst/>
          </a:prstGeom>
          <a:ln>
            <a:solidFill>
              <a:schemeClr val="bg1">
                <a:lumMod val="85000"/>
              </a:schemeClr>
            </a:solidFill>
          </a:ln>
        </p:spPr>
      </p:pic>
    </p:spTree>
    <p:extLst>
      <p:ext uri="{BB962C8B-B14F-4D97-AF65-F5344CB8AC3E}">
        <p14:creationId xmlns:p14="http://schemas.microsoft.com/office/powerpoint/2010/main" val="1650772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9808CC0-C9BD-3446-A0AC-6C808BE5CF40}"/>
              </a:ext>
            </a:extLst>
          </p:cNvPr>
          <p:cNvSpPr/>
          <p:nvPr/>
        </p:nvSpPr>
        <p:spPr>
          <a:xfrm>
            <a:off x="0" y="878252"/>
            <a:ext cx="9144000" cy="5344094"/>
          </a:xfrm>
          <a:prstGeom prst="rect">
            <a:avLst/>
          </a:prstGeom>
          <a:solidFill>
            <a:srgbClr val="1BB1C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D5C82"/>
              </a:solidFill>
            </a:endParaRPr>
          </a:p>
        </p:txBody>
      </p:sp>
      <p:sp>
        <p:nvSpPr>
          <p:cNvPr id="29" name="TextBox 28">
            <a:extLst>
              <a:ext uri="{FF2B5EF4-FFF2-40B4-BE49-F238E27FC236}">
                <a16:creationId xmlns:a16="http://schemas.microsoft.com/office/drawing/2014/main" id="{144629AE-5F43-B54B-856F-3F4DECC480B9}"/>
              </a:ext>
            </a:extLst>
          </p:cNvPr>
          <p:cNvSpPr txBox="1"/>
          <p:nvPr/>
        </p:nvSpPr>
        <p:spPr>
          <a:xfrm>
            <a:off x="250302" y="295832"/>
            <a:ext cx="4773761" cy="400110"/>
          </a:xfrm>
          <a:prstGeom prst="rect">
            <a:avLst/>
          </a:prstGeom>
          <a:noFill/>
        </p:spPr>
        <p:txBody>
          <a:bodyPr wrap="square" rtlCol="0">
            <a:spAutoFit/>
          </a:bodyPr>
          <a:lstStyle/>
          <a:p>
            <a:r>
              <a:rPr lang="en-US" sz="2000" b="1" spc="50" dirty="0" err="1">
                <a:latin typeface="Avenir Book" panose="02000503020000020003" pitchFamily="2" charset="0"/>
                <a:cs typeface="Futura Medium" panose="020B0602020204020303" pitchFamily="34" charset="-79"/>
              </a:rPr>
              <a:t>Dupixent</a:t>
            </a:r>
            <a:r>
              <a:rPr lang="en-US" sz="2000" b="1" spc="50" dirty="0">
                <a:latin typeface="Avenir Book" panose="02000503020000020003" pitchFamily="2" charset="0"/>
                <a:cs typeface="Futura Medium" panose="020B0602020204020303" pitchFamily="34" charset="-79"/>
              </a:rPr>
              <a:t> Screens</a:t>
            </a:r>
          </a:p>
        </p:txBody>
      </p:sp>
      <p:pic>
        <p:nvPicPr>
          <p:cNvPr id="12" name="Picture 11">
            <a:extLst>
              <a:ext uri="{FF2B5EF4-FFF2-40B4-BE49-F238E27FC236}">
                <a16:creationId xmlns:a16="http://schemas.microsoft.com/office/drawing/2014/main" id="{86A7C998-BB3F-FC43-B22C-50AC3D8E481E}"/>
              </a:ext>
            </a:extLst>
          </p:cNvPr>
          <p:cNvPicPr>
            <a:picLocks noChangeAspect="1"/>
          </p:cNvPicPr>
          <p:nvPr/>
        </p:nvPicPr>
        <p:blipFill>
          <a:blip r:embed="rId2"/>
          <a:stretch>
            <a:fillRect/>
          </a:stretch>
        </p:blipFill>
        <p:spPr>
          <a:xfrm>
            <a:off x="7235593" y="6366177"/>
            <a:ext cx="1542825" cy="316477"/>
          </a:xfrm>
          <a:prstGeom prst="rect">
            <a:avLst/>
          </a:prstGeom>
        </p:spPr>
      </p:pic>
      <p:sp>
        <p:nvSpPr>
          <p:cNvPr id="11" name="Rectangle 10">
            <a:extLst>
              <a:ext uri="{FF2B5EF4-FFF2-40B4-BE49-F238E27FC236}">
                <a16:creationId xmlns:a16="http://schemas.microsoft.com/office/drawing/2014/main" id="{6DA1F7F6-BCB8-F749-9E00-9FD0B3E596DF}"/>
              </a:ext>
            </a:extLst>
          </p:cNvPr>
          <p:cNvSpPr/>
          <p:nvPr/>
        </p:nvSpPr>
        <p:spPr>
          <a:xfrm rot="5400000">
            <a:off x="4547861" y="1628764"/>
            <a:ext cx="45719" cy="9141444"/>
          </a:xfrm>
          <a:prstGeom prst="rect">
            <a:avLst/>
          </a:prstGeom>
          <a:gradFill flip="none" rotWithShape="1">
            <a:gsLst>
              <a:gs pos="0">
                <a:srgbClr val="8D619F"/>
              </a:gs>
              <a:gs pos="29000">
                <a:srgbClr val="EB1C74"/>
              </a:gs>
              <a:gs pos="78000">
                <a:srgbClr val="EB1C74"/>
              </a:gs>
              <a:gs pos="100000">
                <a:srgbClr val="8D619F"/>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34419890-1616-F942-B550-D50805F4BD45}"/>
              </a:ext>
            </a:extLst>
          </p:cNvPr>
          <p:cNvSpPr/>
          <p:nvPr/>
        </p:nvSpPr>
        <p:spPr>
          <a:xfrm rot="5400000">
            <a:off x="4547861" y="-3669608"/>
            <a:ext cx="45719" cy="9141443"/>
          </a:xfrm>
          <a:prstGeom prst="rect">
            <a:avLst/>
          </a:prstGeom>
          <a:gradFill flip="none" rotWithShape="1">
            <a:gsLst>
              <a:gs pos="0">
                <a:srgbClr val="8D619F"/>
              </a:gs>
              <a:gs pos="48000">
                <a:srgbClr val="EB1C74"/>
              </a:gs>
              <a:gs pos="78000">
                <a:srgbClr val="EB1C74"/>
              </a:gs>
              <a:gs pos="100000">
                <a:srgbClr val="8D619F"/>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08007AEC-A0B2-E546-8115-029638AE6650}"/>
              </a:ext>
            </a:extLst>
          </p:cNvPr>
          <p:cNvPicPr>
            <a:picLocks noChangeAspect="1"/>
          </p:cNvPicPr>
          <p:nvPr/>
        </p:nvPicPr>
        <p:blipFill>
          <a:blip r:embed="rId3"/>
          <a:stretch>
            <a:fillRect/>
          </a:stretch>
        </p:blipFill>
        <p:spPr>
          <a:xfrm rot="5400000">
            <a:off x="1963391" y="1787860"/>
            <a:ext cx="5217218" cy="3569676"/>
          </a:xfrm>
          <a:prstGeom prst="rect">
            <a:avLst/>
          </a:prstGeom>
        </p:spPr>
      </p:pic>
      <p:pic>
        <p:nvPicPr>
          <p:cNvPr id="10" name="Picture 9" descr="IMG_0079.PNG">
            <a:extLst>
              <a:ext uri="{FF2B5EF4-FFF2-40B4-BE49-F238E27FC236}">
                <a16:creationId xmlns:a16="http://schemas.microsoft.com/office/drawing/2014/main" id="{B6B0EB2C-1A43-734A-B375-E0D1C75274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6117" y="1460104"/>
            <a:ext cx="3151766" cy="4202354"/>
          </a:xfrm>
          <a:prstGeom prst="rect">
            <a:avLst/>
          </a:prstGeom>
          <a:ln>
            <a:solidFill>
              <a:schemeClr val="bg1">
                <a:lumMod val="85000"/>
              </a:schemeClr>
            </a:solidFill>
          </a:ln>
        </p:spPr>
      </p:pic>
    </p:spTree>
    <p:extLst>
      <p:ext uri="{BB962C8B-B14F-4D97-AF65-F5344CB8AC3E}">
        <p14:creationId xmlns:p14="http://schemas.microsoft.com/office/powerpoint/2010/main" val="19378562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C1BD75-6C85-F848-8E6F-C54A0AC8E6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46" y="-308344"/>
            <a:ext cx="9274092" cy="7166343"/>
          </a:xfrm>
          <a:prstGeom prst="rect">
            <a:avLst/>
          </a:prstGeom>
        </p:spPr>
      </p:pic>
      <p:sp>
        <p:nvSpPr>
          <p:cNvPr id="3" name="TextBox 2">
            <a:extLst>
              <a:ext uri="{FF2B5EF4-FFF2-40B4-BE49-F238E27FC236}">
                <a16:creationId xmlns:a16="http://schemas.microsoft.com/office/drawing/2014/main" id="{FE166D2F-9AFD-C94D-A4F6-50A536D7ECE4}"/>
              </a:ext>
            </a:extLst>
          </p:cNvPr>
          <p:cNvSpPr txBox="1"/>
          <p:nvPr/>
        </p:nvSpPr>
        <p:spPr>
          <a:xfrm>
            <a:off x="1801559" y="3200401"/>
            <a:ext cx="1125629" cy="307777"/>
          </a:xfrm>
          <a:prstGeom prst="rect">
            <a:avLst/>
          </a:prstGeom>
          <a:noFill/>
        </p:spPr>
        <p:txBody>
          <a:bodyPr wrap="none" rtlCol="0">
            <a:spAutoFit/>
          </a:bodyPr>
          <a:lstStyle/>
          <a:p>
            <a:pPr algn="ctr"/>
            <a:r>
              <a:rPr lang="en-US" sz="1400" b="1" dirty="0">
                <a:solidFill>
                  <a:schemeClr val="bg1"/>
                </a:solidFill>
                <a:latin typeface="Avenir Book" panose="02000503020000020003" pitchFamily="2" charset="0"/>
              </a:rPr>
              <a:t>NEW YORK</a:t>
            </a:r>
          </a:p>
        </p:txBody>
      </p:sp>
      <p:sp>
        <p:nvSpPr>
          <p:cNvPr id="11" name="TextBox 10">
            <a:extLst>
              <a:ext uri="{FF2B5EF4-FFF2-40B4-BE49-F238E27FC236}">
                <a16:creationId xmlns:a16="http://schemas.microsoft.com/office/drawing/2014/main" id="{9B19E8AC-4CE1-9343-A421-FB3B3B2BE565}"/>
              </a:ext>
            </a:extLst>
          </p:cNvPr>
          <p:cNvSpPr txBox="1"/>
          <p:nvPr/>
        </p:nvSpPr>
        <p:spPr>
          <a:xfrm>
            <a:off x="3900548" y="3200401"/>
            <a:ext cx="1393331" cy="307777"/>
          </a:xfrm>
          <a:prstGeom prst="rect">
            <a:avLst/>
          </a:prstGeom>
          <a:noFill/>
        </p:spPr>
        <p:txBody>
          <a:bodyPr wrap="none" rtlCol="0">
            <a:spAutoFit/>
          </a:bodyPr>
          <a:lstStyle/>
          <a:p>
            <a:pPr algn="ctr"/>
            <a:r>
              <a:rPr lang="en-US" sz="1400" b="1" dirty="0">
                <a:solidFill>
                  <a:schemeClr val="bg1"/>
                </a:solidFill>
                <a:latin typeface="Avenir Book" panose="02000503020000020003" pitchFamily="2" charset="0"/>
              </a:rPr>
              <a:t>MINNEAPOLIS</a:t>
            </a:r>
          </a:p>
        </p:txBody>
      </p:sp>
      <p:sp>
        <p:nvSpPr>
          <p:cNvPr id="12" name="TextBox 11">
            <a:extLst>
              <a:ext uri="{FF2B5EF4-FFF2-40B4-BE49-F238E27FC236}">
                <a16:creationId xmlns:a16="http://schemas.microsoft.com/office/drawing/2014/main" id="{5B77F25D-4D8C-924A-9ED2-10679EA2B72D}"/>
              </a:ext>
            </a:extLst>
          </p:cNvPr>
          <p:cNvSpPr txBox="1"/>
          <p:nvPr/>
        </p:nvSpPr>
        <p:spPr>
          <a:xfrm>
            <a:off x="5997347" y="3200401"/>
            <a:ext cx="1559081" cy="307777"/>
          </a:xfrm>
          <a:prstGeom prst="rect">
            <a:avLst/>
          </a:prstGeom>
          <a:noFill/>
        </p:spPr>
        <p:txBody>
          <a:bodyPr wrap="none" rtlCol="0">
            <a:spAutoFit/>
          </a:bodyPr>
          <a:lstStyle/>
          <a:p>
            <a:pPr algn="ctr"/>
            <a:r>
              <a:rPr lang="en-US" sz="1400" b="1" dirty="0">
                <a:solidFill>
                  <a:schemeClr val="bg1"/>
                </a:solidFill>
                <a:latin typeface="Avenir Book" panose="02000503020000020003" pitchFamily="2" charset="0"/>
              </a:rPr>
              <a:t>SANTA MONICA</a:t>
            </a:r>
          </a:p>
        </p:txBody>
      </p:sp>
      <p:sp>
        <p:nvSpPr>
          <p:cNvPr id="13" name="TextBox 12">
            <a:extLst>
              <a:ext uri="{FF2B5EF4-FFF2-40B4-BE49-F238E27FC236}">
                <a16:creationId xmlns:a16="http://schemas.microsoft.com/office/drawing/2014/main" id="{D71E1E85-E1BD-624F-9B5E-FF6448A8A728}"/>
              </a:ext>
            </a:extLst>
          </p:cNvPr>
          <p:cNvSpPr txBox="1"/>
          <p:nvPr/>
        </p:nvSpPr>
        <p:spPr>
          <a:xfrm>
            <a:off x="1421646" y="3870253"/>
            <a:ext cx="1885453" cy="400110"/>
          </a:xfrm>
          <a:prstGeom prst="rect">
            <a:avLst/>
          </a:prstGeom>
          <a:noFill/>
        </p:spPr>
        <p:txBody>
          <a:bodyPr wrap="none" rtlCol="0">
            <a:spAutoFit/>
          </a:bodyPr>
          <a:lstStyle/>
          <a:p>
            <a:pPr algn="ctr"/>
            <a:r>
              <a:rPr lang="en-US" sz="1000" b="1" spc="-20" dirty="0">
                <a:solidFill>
                  <a:schemeClr val="bg1"/>
                </a:solidFill>
                <a:latin typeface="Avenir Book" panose="02000503020000020003" pitchFamily="2" charset="0"/>
              </a:rPr>
              <a:t>10 West 37th Street 10th Floor</a:t>
            </a:r>
          </a:p>
          <a:p>
            <a:pPr algn="ctr"/>
            <a:r>
              <a:rPr lang="en-US" sz="1000" b="1" spc="-20" dirty="0">
                <a:solidFill>
                  <a:schemeClr val="bg1"/>
                </a:solidFill>
                <a:latin typeface="Avenir Book" panose="02000503020000020003" pitchFamily="2" charset="0"/>
              </a:rPr>
              <a:t>New York, NY 10018</a:t>
            </a:r>
          </a:p>
        </p:txBody>
      </p:sp>
      <p:sp>
        <p:nvSpPr>
          <p:cNvPr id="14" name="TextBox 13">
            <a:extLst>
              <a:ext uri="{FF2B5EF4-FFF2-40B4-BE49-F238E27FC236}">
                <a16:creationId xmlns:a16="http://schemas.microsoft.com/office/drawing/2014/main" id="{EE63A074-8368-6447-AEC7-3A605B2F9014}"/>
              </a:ext>
            </a:extLst>
          </p:cNvPr>
          <p:cNvSpPr txBox="1"/>
          <p:nvPr/>
        </p:nvSpPr>
        <p:spPr>
          <a:xfrm>
            <a:off x="3815588" y="3870253"/>
            <a:ext cx="1563248" cy="400110"/>
          </a:xfrm>
          <a:prstGeom prst="rect">
            <a:avLst/>
          </a:prstGeom>
          <a:noFill/>
        </p:spPr>
        <p:txBody>
          <a:bodyPr wrap="none" rtlCol="0">
            <a:spAutoFit/>
          </a:bodyPr>
          <a:lstStyle/>
          <a:p>
            <a:pPr algn="ctr"/>
            <a:r>
              <a:rPr lang="en-US" sz="1000" b="1" dirty="0">
                <a:solidFill>
                  <a:schemeClr val="bg1"/>
                </a:solidFill>
                <a:latin typeface="Avenir Book" panose="02000503020000020003" pitchFamily="2" charset="0"/>
              </a:rPr>
              <a:t>3509 W 44th St</a:t>
            </a:r>
          </a:p>
          <a:p>
            <a:pPr algn="ctr"/>
            <a:r>
              <a:rPr lang="en-US" sz="1000" b="1" dirty="0">
                <a:solidFill>
                  <a:schemeClr val="bg1"/>
                </a:solidFill>
                <a:latin typeface="Avenir Book" panose="02000503020000020003" pitchFamily="2" charset="0"/>
              </a:rPr>
              <a:t>Minneapolis, MN 55408</a:t>
            </a:r>
          </a:p>
        </p:txBody>
      </p:sp>
      <p:sp>
        <p:nvSpPr>
          <p:cNvPr id="15" name="TextBox 14">
            <a:extLst>
              <a:ext uri="{FF2B5EF4-FFF2-40B4-BE49-F238E27FC236}">
                <a16:creationId xmlns:a16="http://schemas.microsoft.com/office/drawing/2014/main" id="{22CA528F-4E86-964E-B940-483223E6F01F}"/>
              </a:ext>
            </a:extLst>
          </p:cNvPr>
          <p:cNvSpPr txBox="1"/>
          <p:nvPr/>
        </p:nvSpPr>
        <p:spPr>
          <a:xfrm>
            <a:off x="5968013" y="3870253"/>
            <a:ext cx="1617751" cy="400110"/>
          </a:xfrm>
          <a:prstGeom prst="rect">
            <a:avLst/>
          </a:prstGeom>
          <a:noFill/>
        </p:spPr>
        <p:txBody>
          <a:bodyPr wrap="none" rtlCol="0">
            <a:spAutoFit/>
          </a:bodyPr>
          <a:lstStyle/>
          <a:p>
            <a:pPr algn="ctr"/>
            <a:r>
              <a:rPr lang="en-US" sz="1000" b="1" dirty="0">
                <a:solidFill>
                  <a:schemeClr val="bg1"/>
                </a:solidFill>
                <a:latin typeface="Avenir Book" panose="02000503020000020003" pitchFamily="2" charset="0"/>
              </a:rPr>
              <a:t>227 Broadway, Suite 201</a:t>
            </a:r>
          </a:p>
          <a:p>
            <a:pPr algn="ctr"/>
            <a:r>
              <a:rPr lang="en-US" sz="1000" b="1" dirty="0">
                <a:solidFill>
                  <a:schemeClr val="bg1"/>
                </a:solidFill>
                <a:latin typeface="Avenir Book" panose="02000503020000020003" pitchFamily="2" charset="0"/>
              </a:rPr>
              <a:t>Santa Monica, CA 90401</a:t>
            </a:r>
          </a:p>
        </p:txBody>
      </p:sp>
      <p:sp>
        <p:nvSpPr>
          <p:cNvPr id="16" name="TextBox 15">
            <a:extLst>
              <a:ext uri="{FF2B5EF4-FFF2-40B4-BE49-F238E27FC236}">
                <a16:creationId xmlns:a16="http://schemas.microsoft.com/office/drawing/2014/main" id="{B4445A8A-F1FD-C443-8415-CB4173C50E7F}"/>
              </a:ext>
            </a:extLst>
          </p:cNvPr>
          <p:cNvSpPr txBox="1"/>
          <p:nvPr/>
        </p:nvSpPr>
        <p:spPr>
          <a:xfrm>
            <a:off x="3108663" y="1208198"/>
            <a:ext cx="2977098" cy="646331"/>
          </a:xfrm>
          <a:prstGeom prst="rect">
            <a:avLst/>
          </a:prstGeom>
          <a:noFill/>
        </p:spPr>
        <p:txBody>
          <a:bodyPr wrap="none" rtlCol="0">
            <a:spAutoFit/>
          </a:bodyPr>
          <a:lstStyle/>
          <a:p>
            <a:pPr algn="ctr"/>
            <a:r>
              <a:rPr lang="en-US" sz="3600" b="1" dirty="0">
                <a:solidFill>
                  <a:srgbClr val="4D5C82"/>
                </a:solidFill>
                <a:latin typeface="Avenir Book" panose="02000503020000020003" pitchFamily="2" charset="0"/>
              </a:rPr>
              <a:t>THANK YOU.</a:t>
            </a:r>
          </a:p>
        </p:txBody>
      </p:sp>
      <p:sp>
        <p:nvSpPr>
          <p:cNvPr id="17" name="TextBox 16">
            <a:extLst>
              <a:ext uri="{FF2B5EF4-FFF2-40B4-BE49-F238E27FC236}">
                <a16:creationId xmlns:a16="http://schemas.microsoft.com/office/drawing/2014/main" id="{04E4BE04-6FF4-3D44-B5B5-A58B08CFAA3C}"/>
              </a:ext>
            </a:extLst>
          </p:cNvPr>
          <p:cNvSpPr txBox="1"/>
          <p:nvPr/>
        </p:nvSpPr>
        <p:spPr>
          <a:xfrm>
            <a:off x="1330817" y="5492036"/>
            <a:ext cx="2044470" cy="369332"/>
          </a:xfrm>
          <a:prstGeom prst="rect">
            <a:avLst/>
          </a:prstGeom>
          <a:noFill/>
        </p:spPr>
        <p:txBody>
          <a:bodyPr wrap="none" rtlCol="0">
            <a:spAutoFit/>
          </a:bodyPr>
          <a:lstStyle/>
          <a:p>
            <a:pPr algn="ctr"/>
            <a:r>
              <a:rPr lang="en-US" dirty="0" err="1">
                <a:solidFill>
                  <a:schemeClr val="bg1"/>
                </a:solidFill>
                <a:latin typeface="Futura Medium" panose="020B0602020204020303" pitchFamily="34" charset="-79"/>
                <a:cs typeface="Futura Medium" panose="020B0602020204020303" pitchFamily="34" charset="-79"/>
              </a:rPr>
              <a:t>www.tihealth.com</a:t>
            </a:r>
            <a:endParaRPr lang="en-US" dirty="0">
              <a:solidFill>
                <a:schemeClr val="bg1"/>
              </a:solidFill>
              <a:latin typeface="Futura Medium" panose="020B0602020204020303" pitchFamily="34" charset="-79"/>
              <a:cs typeface="Futura Medium" panose="020B0602020204020303" pitchFamily="34" charset="-79"/>
            </a:endParaRPr>
          </a:p>
        </p:txBody>
      </p:sp>
      <p:sp>
        <p:nvSpPr>
          <p:cNvPr id="18" name="TextBox 17">
            <a:extLst>
              <a:ext uri="{FF2B5EF4-FFF2-40B4-BE49-F238E27FC236}">
                <a16:creationId xmlns:a16="http://schemas.microsoft.com/office/drawing/2014/main" id="{0EE36E36-8EE5-844A-9563-23352139B91C}"/>
              </a:ext>
            </a:extLst>
          </p:cNvPr>
          <p:cNvSpPr txBox="1"/>
          <p:nvPr/>
        </p:nvSpPr>
        <p:spPr>
          <a:xfrm>
            <a:off x="3514319" y="5495938"/>
            <a:ext cx="2165786" cy="369332"/>
          </a:xfrm>
          <a:prstGeom prst="rect">
            <a:avLst/>
          </a:prstGeom>
          <a:noFill/>
        </p:spPr>
        <p:txBody>
          <a:bodyPr wrap="none" rtlCol="0">
            <a:spAutoFit/>
          </a:bodyPr>
          <a:lstStyle/>
          <a:p>
            <a:pPr algn="ctr"/>
            <a:r>
              <a:rPr lang="en-US" dirty="0" err="1">
                <a:solidFill>
                  <a:schemeClr val="bg1"/>
                </a:solidFill>
                <a:latin typeface="Futura Medium" panose="020B0602020204020303" pitchFamily="34" charset="-79"/>
                <a:cs typeface="Futura Medium" panose="020B0602020204020303" pitchFamily="34" charset="-79"/>
              </a:rPr>
              <a:t>hello@tihealth.com</a:t>
            </a:r>
            <a:endParaRPr lang="en-US" dirty="0">
              <a:solidFill>
                <a:schemeClr val="bg1"/>
              </a:solidFill>
              <a:latin typeface="Futura Medium" panose="020B0602020204020303" pitchFamily="34" charset="-79"/>
              <a:cs typeface="Futura Medium" panose="020B0602020204020303" pitchFamily="34" charset="-79"/>
            </a:endParaRPr>
          </a:p>
        </p:txBody>
      </p:sp>
      <p:pic>
        <p:nvPicPr>
          <p:cNvPr id="19" name="Picture 18">
            <a:extLst>
              <a:ext uri="{FF2B5EF4-FFF2-40B4-BE49-F238E27FC236}">
                <a16:creationId xmlns:a16="http://schemas.microsoft.com/office/drawing/2014/main" id="{D61EC57A-58DB-CE4D-9B28-A009B2A5F6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7347" y="5553591"/>
            <a:ext cx="1500413" cy="307777"/>
          </a:xfrm>
          <a:prstGeom prst="rect">
            <a:avLst/>
          </a:prstGeom>
        </p:spPr>
      </p:pic>
      <p:pic>
        <p:nvPicPr>
          <p:cNvPr id="21" name="Picture 20">
            <a:extLst>
              <a:ext uri="{FF2B5EF4-FFF2-40B4-BE49-F238E27FC236}">
                <a16:creationId xmlns:a16="http://schemas.microsoft.com/office/drawing/2014/main" id="{CB37F456-10DB-5E4F-AEC4-CC17EF8867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1879" y="2445488"/>
            <a:ext cx="467576" cy="469516"/>
          </a:xfrm>
          <a:prstGeom prst="rect">
            <a:avLst/>
          </a:prstGeom>
        </p:spPr>
      </p:pic>
      <p:pic>
        <p:nvPicPr>
          <p:cNvPr id="22" name="Picture 21">
            <a:extLst>
              <a:ext uri="{FF2B5EF4-FFF2-40B4-BE49-F238E27FC236}">
                <a16:creationId xmlns:a16="http://schemas.microsoft.com/office/drawing/2014/main" id="{10802F1C-0E9E-AC4D-87D7-7CCA94B2A2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4084" y="2445488"/>
            <a:ext cx="467576" cy="469516"/>
          </a:xfrm>
          <a:prstGeom prst="rect">
            <a:avLst/>
          </a:prstGeom>
        </p:spPr>
      </p:pic>
      <p:pic>
        <p:nvPicPr>
          <p:cNvPr id="23" name="Picture 22">
            <a:extLst>
              <a:ext uri="{FF2B5EF4-FFF2-40B4-BE49-F238E27FC236}">
                <a16:creationId xmlns:a16="http://schemas.microsoft.com/office/drawing/2014/main" id="{10EA4779-5914-6640-AA08-188708220C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5655" y="2445488"/>
            <a:ext cx="467576" cy="469516"/>
          </a:xfrm>
          <a:prstGeom prst="rect">
            <a:avLst/>
          </a:prstGeom>
        </p:spPr>
      </p:pic>
    </p:spTree>
    <p:extLst>
      <p:ext uri="{BB962C8B-B14F-4D97-AF65-F5344CB8AC3E}">
        <p14:creationId xmlns:p14="http://schemas.microsoft.com/office/powerpoint/2010/main" val="2391368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E20398-ABC5-FB4C-B29D-43B23D0E5E55}"/>
              </a:ext>
            </a:extLst>
          </p:cNvPr>
          <p:cNvPicPr>
            <a:picLocks noChangeAspect="1"/>
          </p:cNvPicPr>
          <p:nvPr/>
        </p:nvPicPr>
        <p:blipFill>
          <a:blip r:embed="rId2"/>
          <a:stretch>
            <a:fillRect/>
          </a:stretch>
        </p:blipFill>
        <p:spPr>
          <a:xfrm>
            <a:off x="-10270" y="-46233"/>
            <a:ext cx="9154268" cy="7073752"/>
          </a:xfrm>
          <a:prstGeom prst="rect">
            <a:avLst/>
          </a:prstGeom>
        </p:spPr>
      </p:pic>
    </p:spTree>
    <p:extLst>
      <p:ext uri="{BB962C8B-B14F-4D97-AF65-F5344CB8AC3E}">
        <p14:creationId xmlns:p14="http://schemas.microsoft.com/office/powerpoint/2010/main" val="2567427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6BE7653-70D3-A64A-8847-99D0B31EDE9C}"/>
              </a:ext>
            </a:extLst>
          </p:cNvPr>
          <p:cNvPicPr>
            <a:picLocks noChangeAspect="1"/>
          </p:cNvPicPr>
          <p:nvPr/>
        </p:nvPicPr>
        <p:blipFill rotWithShape="1">
          <a:blip r:embed="rId2"/>
          <a:srcRect l="12500" r="12500"/>
          <a:stretch/>
        </p:blipFill>
        <p:spPr>
          <a:xfrm>
            <a:off x="0" y="0"/>
            <a:ext cx="9144000" cy="6858000"/>
          </a:xfrm>
          <a:prstGeom prst="rect">
            <a:avLst/>
          </a:prstGeom>
        </p:spPr>
      </p:pic>
      <p:sp>
        <p:nvSpPr>
          <p:cNvPr id="27" name="Rectangle 26">
            <a:extLst>
              <a:ext uri="{FF2B5EF4-FFF2-40B4-BE49-F238E27FC236}">
                <a16:creationId xmlns:a16="http://schemas.microsoft.com/office/drawing/2014/main" id="{AA9425EB-C732-F34C-AED4-EB0616ED0382}"/>
              </a:ext>
            </a:extLst>
          </p:cNvPr>
          <p:cNvSpPr/>
          <p:nvPr/>
        </p:nvSpPr>
        <p:spPr>
          <a:xfrm>
            <a:off x="-1072898" y="0"/>
            <a:ext cx="10214341" cy="905327"/>
          </a:xfrm>
          <a:prstGeom prst="rect">
            <a:avLst/>
          </a:prstGeom>
          <a:gradFill>
            <a:gsLst>
              <a:gs pos="85000">
                <a:schemeClr val="accent1">
                  <a:lumMod val="5000"/>
                  <a:lumOff val="95000"/>
                </a:schemeClr>
              </a:gs>
              <a:gs pos="63000">
                <a:srgbClr val="FDFEFE">
                  <a:alpha val="0"/>
                </a:srgbClr>
              </a:gs>
              <a:gs pos="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2FF284-F1F0-5347-9120-A1EC4B55BE58}"/>
              </a:ext>
            </a:extLst>
          </p:cNvPr>
          <p:cNvSpPr/>
          <p:nvPr/>
        </p:nvSpPr>
        <p:spPr>
          <a:xfrm rot="5400000">
            <a:off x="4546583" y="-3670887"/>
            <a:ext cx="45719" cy="9144000"/>
          </a:xfrm>
          <a:prstGeom prst="rect">
            <a:avLst/>
          </a:prstGeom>
          <a:gradFill flip="none" rotWithShape="1">
            <a:gsLst>
              <a:gs pos="0">
                <a:srgbClr val="8D619F"/>
              </a:gs>
              <a:gs pos="29000">
                <a:srgbClr val="EB1C74"/>
              </a:gs>
              <a:gs pos="75000">
                <a:srgbClr val="EB1C74"/>
              </a:gs>
              <a:gs pos="100000">
                <a:srgbClr val="8D619F"/>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4AC9338C-9A31-3F4E-97A9-FD450F3AB67A}"/>
              </a:ext>
            </a:extLst>
          </p:cNvPr>
          <p:cNvSpPr/>
          <p:nvPr/>
        </p:nvSpPr>
        <p:spPr>
          <a:xfrm rot="5400000">
            <a:off x="4546584" y="1618744"/>
            <a:ext cx="45719" cy="9144000"/>
          </a:xfrm>
          <a:prstGeom prst="rect">
            <a:avLst/>
          </a:prstGeom>
          <a:gradFill flip="none" rotWithShape="1">
            <a:gsLst>
              <a:gs pos="0">
                <a:srgbClr val="8D619F"/>
              </a:gs>
              <a:gs pos="29000">
                <a:srgbClr val="EB1C74"/>
              </a:gs>
              <a:gs pos="75000">
                <a:srgbClr val="EB1C74"/>
              </a:gs>
              <a:gs pos="100000">
                <a:srgbClr val="8D619F"/>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2">
            <a:extLst>
              <a:ext uri="{FF2B5EF4-FFF2-40B4-BE49-F238E27FC236}">
                <a16:creationId xmlns:a16="http://schemas.microsoft.com/office/drawing/2014/main" id="{C2353B2F-AB9D-394C-9A10-BA136221FFBD}"/>
              </a:ext>
            </a:extLst>
          </p:cNvPr>
          <p:cNvSpPr>
            <a:spLocks noGrp="1"/>
          </p:cNvSpPr>
          <p:nvPr>
            <p:ph type="ctrTitle"/>
          </p:nvPr>
        </p:nvSpPr>
        <p:spPr>
          <a:xfrm>
            <a:off x="356319" y="1121573"/>
            <a:ext cx="8430795" cy="1364773"/>
          </a:xfrm>
        </p:spPr>
        <p:txBody>
          <a:bodyPr anchor="t">
            <a:normAutofit/>
          </a:bodyPr>
          <a:lstStyle/>
          <a:p>
            <a:r>
              <a:rPr lang="en-US" sz="1600" dirty="0">
                <a:solidFill>
                  <a:schemeClr val="tx1">
                    <a:lumMod val="75000"/>
                    <a:lumOff val="25000"/>
                  </a:schemeClr>
                </a:solidFill>
              </a:rPr>
              <a:t>CHEST™ proudly presents mobile sponsorship and media engagement opportunities for our most loyal customers.  In partnership with our exclusive digital and mobile ad targeting partners at TI Health™, sponsorship allows you to engage verified meeting registrants and the CHEST member database with time-sensitive mobile ad messaging when they are walking the conference floor, driving proven ROI for our largest brands for more than 5-years running.</a:t>
            </a:r>
          </a:p>
        </p:txBody>
      </p:sp>
      <p:sp>
        <p:nvSpPr>
          <p:cNvPr id="13" name="Title 2">
            <a:extLst>
              <a:ext uri="{FF2B5EF4-FFF2-40B4-BE49-F238E27FC236}">
                <a16:creationId xmlns:a16="http://schemas.microsoft.com/office/drawing/2014/main" id="{6C4EB4EB-CAEC-E848-9354-CBA8E1A20CAE}"/>
              </a:ext>
            </a:extLst>
          </p:cNvPr>
          <p:cNvSpPr txBox="1">
            <a:spLocks/>
          </p:cNvSpPr>
          <p:nvPr/>
        </p:nvSpPr>
        <p:spPr>
          <a:xfrm>
            <a:off x="356319" y="2719099"/>
            <a:ext cx="8430795" cy="1259574"/>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dirty="0">
                <a:solidFill>
                  <a:schemeClr val="tx1">
                    <a:lumMod val="75000"/>
                    <a:lumOff val="25000"/>
                  </a:schemeClr>
                </a:solidFill>
              </a:rPr>
              <a:t>Previous campaigns have yielded more than three-times the average click thru-rate, driving everything from booth and foot traffic to symposia to increase unique professional website visits.  In addition to targeting meeting registrants and CHEST members at the meeting, we’re now offering the opportunity to re-target registrants and members when the meeting ends, further increasing awareness to your specialists and priority prescribers.</a:t>
            </a:r>
          </a:p>
        </p:txBody>
      </p:sp>
      <p:sp>
        <p:nvSpPr>
          <p:cNvPr id="16" name="Title 2">
            <a:extLst>
              <a:ext uri="{FF2B5EF4-FFF2-40B4-BE49-F238E27FC236}">
                <a16:creationId xmlns:a16="http://schemas.microsoft.com/office/drawing/2014/main" id="{81C04A0F-C91C-BB4B-A443-07721CE8D7FE}"/>
              </a:ext>
            </a:extLst>
          </p:cNvPr>
          <p:cNvSpPr txBox="1">
            <a:spLocks/>
          </p:cNvSpPr>
          <p:nvPr/>
        </p:nvSpPr>
        <p:spPr>
          <a:xfrm>
            <a:off x="356319" y="4215534"/>
            <a:ext cx="8430795" cy="1933704"/>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1600" dirty="0">
                <a:solidFill>
                  <a:schemeClr val="tx1">
                    <a:lumMod val="75000"/>
                    <a:lumOff val="25000"/>
                  </a:schemeClr>
                </a:solidFill>
              </a:rPr>
            </a:br>
            <a:r>
              <a:rPr lang="en-US" sz="1600" dirty="0">
                <a:solidFill>
                  <a:schemeClr val="tx1">
                    <a:lumMod val="75000"/>
                    <a:lumOff val="25000"/>
                  </a:schemeClr>
                </a:solidFill>
              </a:rPr>
              <a:t>New in 2019, CHEST™ now offers the ability to add match file ad targeting to the meeting, serving ad impressions to an overlap of HCPs on your target or match file with our registration base if they attend the meeting.  We’ve also opened up exclusivity in certain disease states.  Ads deployed will serve on brand-safe content across mobile web and in-app placements in standard ad sizes.</a:t>
            </a:r>
          </a:p>
        </p:txBody>
      </p:sp>
      <p:cxnSp>
        <p:nvCxnSpPr>
          <p:cNvPr id="17" name="Straight Connector 16">
            <a:extLst>
              <a:ext uri="{FF2B5EF4-FFF2-40B4-BE49-F238E27FC236}">
                <a16:creationId xmlns:a16="http://schemas.microsoft.com/office/drawing/2014/main" id="{805942F0-2E5A-AF4D-B8D8-BB827C4B2627}"/>
              </a:ext>
            </a:extLst>
          </p:cNvPr>
          <p:cNvCxnSpPr>
            <a:cxnSpLocks/>
          </p:cNvCxnSpPr>
          <p:nvPr/>
        </p:nvCxnSpPr>
        <p:spPr>
          <a:xfrm>
            <a:off x="698643" y="2486346"/>
            <a:ext cx="7746715" cy="0"/>
          </a:xfrm>
          <a:prstGeom prst="line">
            <a:avLst/>
          </a:prstGeom>
          <a:ln w="12700">
            <a:solidFill>
              <a:srgbClr val="1BB1C9"/>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3364C18-869D-DA4C-9B51-AD6D4E54BF0B}"/>
              </a:ext>
            </a:extLst>
          </p:cNvPr>
          <p:cNvCxnSpPr>
            <a:cxnSpLocks/>
          </p:cNvCxnSpPr>
          <p:nvPr/>
        </p:nvCxnSpPr>
        <p:spPr>
          <a:xfrm>
            <a:off x="698643" y="4191856"/>
            <a:ext cx="7746715" cy="0"/>
          </a:xfrm>
          <a:prstGeom prst="line">
            <a:avLst/>
          </a:prstGeom>
          <a:ln w="12700">
            <a:solidFill>
              <a:srgbClr val="1BB1C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5435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9E79696-F5D0-B348-93D3-F26218B199D6}"/>
              </a:ext>
            </a:extLst>
          </p:cNvPr>
          <p:cNvPicPr>
            <a:picLocks noChangeAspect="1"/>
          </p:cNvPicPr>
          <p:nvPr/>
        </p:nvPicPr>
        <p:blipFill>
          <a:blip r:embed="rId2">
            <a:alphaModFix amt="70000"/>
          </a:blip>
          <a:stretch>
            <a:fillRect/>
          </a:stretch>
        </p:blipFill>
        <p:spPr>
          <a:xfrm>
            <a:off x="1278110" y="193719"/>
            <a:ext cx="7896711" cy="6102004"/>
          </a:xfrm>
          <a:prstGeom prst="rect">
            <a:avLst/>
          </a:prstGeom>
        </p:spPr>
      </p:pic>
      <p:sp>
        <p:nvSpPr>
          <p:cNvPr id="4" name="Rectangle 3">
            <a:extLst>
              <a:ext uri="{FF2B5EF4-FFF2-40B4-BE49-F238E27FC236}">
                <a16:creationId xmlns:a16="http://schemas.microsoft.com/office/drawing/2014/main" id="{9D3BF14E-FCC4-6A4E-B14A-FAAF560E2186}"/>
              </a:ext>
            </a:extLst>
          </p:cNvPr>
          <p:cNvSpPr/>
          <p:nvPr/>
        </p:nvSpPr>
        <p:spPr>
          <a:xfrm rot="5400000">
            <a:off x="4250936" y="1964940"/>
            <a:ext cx="642127" cy="9144000"/>
          </a:xfrm>
          <a:prstGeom prst="rect">
            <a:avLst/>
          </a:prstGeom>
          <a:gradFill flip="none" rotWithShape="1">
            <a:gsLst>
              <a:gs pos="0">
                <a:srgbClr val="8D619F"/>
              </a:gs>
              <a:gs pos="48000">
                <a:srgbClr val="1BB1C9"/>
              </a:gs>
              <a:gs pos="78000">
                <a:srgbClr val="1BB1C9"/>
              </a:gs>
              <a:gs pos="100000">
                <a:srgbClr val="8D619F"/>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2CEB774-7289-BC4B-819C-61FAA9D66513}"/>
              </a:ext>
            </a:extLst>
          </p:cNvPr>
          <p:cNvSpPr/>
          <p:nvPr/>
        </p:nvSpPr>
        <p:spPr>
          <a:xfrm>
            <a:off x="-1072898" y="0"/>
            <a:ext cx="10214341" cy="923414"/>
          </a:xfrm>
          <a:prstGeom prst="rect">
            <a:avLst/>
          </a:prstGeom>
          <a:gradFill>
            <a:gsLst>
              <a:gs pos="85000">
                <a:schemeClr val="accent1">
                  <a:lumMod val="5000"/>
                  <a:lumOff val="95000"/>
                </a:schemeClr>
              </a:gs>
              <a:gs pos="63000">
                <a:srgbClr val="FDFEFE">
                  <a:alpha val="0"/>
                </a:srgbClr>
              </a:gs>
              <a:gs pos="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992DA82-5C1D-314A-969F-7278D0F6C1FE}"/>
              </a:ext>
            </a:extLst>
          </p:cNvPr>
          <p:cNvSpPr txBox="1"/>
          <p:nvPr/>
        </p:nvSpPr>
        <p:spPr>
          <a:xfrm>
            <a:off x="227614" y="295832"/>
            <a:ext cx="3811713" cy="400110"/>
          </a:xfrm>
          <a:prstGeom prst="rect">
            <a:avLst/>
          </a:prstGeom>
          <a:noFill/>
        </p:spPr>
        <p:txBody>
          <a:bodyPr wrap="square" rtlCol="0">
            <a:spAutoFit/>
          </a:bodyPr>
          <a:lstStyle/>
          <a:p>
            <a:r>
              <a:rPr lang="en-US" sz="2000" b="1" spc="50" dirty="0">
                <a:solidFill>
                  <a:srgbClr val="4D5C82"/>
                </a:solidFill>
                <a:latin typeface="Avenir Book" panose="02000503020000020003" pitchFamily="2" charset="0"/>
                <a:cs typeface="Futura Medium" panose="020B0602020204020303" pitchFamily="34" charset="-79"/>
              </a:rPr>
              <a:t>Gold Package</a:t>
            </a:r>
          </a:p>
        </p:txBody>
      </p:sp>
      <p:pic>
        <p:nvPicPr>
          <p:cNvPr id="11" name="Picture 10" hidden="1">
            <a:extLst>
              <a:ext uri="{FF2B5EF4-FFF2-40B4-BE49-F238E27FC236}">
                <a16:creationId xmlns:a16="http://schemas.microsoft.com/office/drawing/2014/main" id="{33BE8647-2AA2-E149-82B7-EE5E8001290A}"/>
              </a:ext>
            </a:extLst>
          </p:cNvPr>
          <p:cNvPicPr>
            <a:picLocks noChangeAspect="1"/>
          </p:cNvPicPr>
          <p:nvPr/>
        </p:nvPicPr>
        <p:blipFill>
          <a:blip r:embed="rId3"/>
          <a:stretch>
            <a:fillRect/>
          </a:stretch>
        </p:blipFill>
        <p:spPr>
          <a:xfrm>
            <a:off x="5962436" y="6366177"/>
            <a:ext cx="2824679" cy="316477"/>
          </a:xfrm>
          <a:prstGeom prst="rect">
            <a:avLst/>
          </a:prstGeom>
        </p:spPr>
      </p:pic>
      <p:pic>
        <p:nvPicPr>
          <p:cNvPr id="12" name="Picture 11">
            <a:extLst>
              <a:ext uri="{FF2B5EF4-FFF2-40B4-BE49-F238E27FC236}">
                <a16:creationId xmlns:a16="http://schemas.microsoft.com/office/drawing/2014/main" id="{117F1E9E-51C5-B342-97CE-7D0FFC4D666E}"/>
              </a:ext>
            </a:extLst>
          </p:cNvPr>
          <p:cNvPicPr>
            <a:picLocks noChangeAspect="1"/>
          </p:cNvPicPr>
          <p:nvPr/>
        </p:nvPicPr>
        <p:blipFill>
          <a:blip r:embed="rId4"/>
          <a:stretch>
            <a:fillRect/>
          </a:stretch>
        </p:blipFill>
        <p:spPr>
          <a:xfrm>
            <a:off x="7373561" y="6383287"/>
            <a:ext cx="1542825" cy="316476"/>
          </a:xfrm>
          <a:prstGeom prst="rect">
            <a:avLst/>
          </a:prstGeom>
        </p:spPr>
      </p:pic>
      <p:sp>
        <p:nvSpPr>
          <p:cNvPr id="16" name="Title 2">
            <a:extLst>
              <a:ext uri="{FF2B5EF4-FFF2-40B4-BE49-F238E27FC236}">
                <a16:creationId xmlns:a16="http://schemas.microsoft.com/office/drawing/2014/main" id="{2B6F00CB-CCBA-F34A-8AC9-2629D6449B09}"/>
              </a:ext>
            </a:extLst>
          </p:cNvPr>
          <p:cNvSpPr>
            <a:spLocks noGrp="1"/>
          </p:cNvSpPr>
          <p:nvPr>
            <p:ph type="ctrTitle"/>
          </p:nvPr>
        </p:nvSpPr>
        <p:spPr>
          <a:xfrm>
            <a:off x="539393" y="1129392"/>
            <a:ext cx="4792895" cy="532396"/>
          </a:xfrm>
        </p:spPr>
        <p:txBody>
          <a:bodyPr vert="horz" lIns="91440" tIns="45720" rIns="91440" bIns="45720" rtlCol="0" anchor="t">
            <a:noAutofit/>
          </a:bodyPr>
          <a:lstStyle/>
          <a:p>
            <a:pPr algn="l">
              <a:lnSpc>
                <a:spcPct val="150000"/>
              </a:lnSpc>
            </a:pPr>
            <a:r>
              <a:rPr lang="en-US" sz="1800" b="1" dirty="0">
                <a:solidFill>
                  <a:srgbClr val="8D619F"/>
                </a:solidFill>
                <a:latin typeface="Avenir Book" panose="02000503020000020003" pitchFamily="2" charset="0"/>
                <a:ea typeface="+mn-ea"/>
                <a:cs typeface="Futura Medium" panose="020B0602020204020303" pitchFamily="34" charset="-79"/>
              </a:rPr>
              <a:t>GOLD PACKAGE:  $50,000</a:t>
            </a:r>
          </a:p>
        </p:txBody>
      </p:sp>
      <p:sp>
        <p:nvSpPr>
          <p:cNvPr id="13" name="Rectangle 12">
            <a:extLst>
              <a:ext uri="{FF2B5EF4-FFF2-40B4-BE49-F238E27FC236}">
                <a16:creationId xmlns:a16="http://schemas.microsoft.com/office/drawing/2014/main" id="{35B1CD47-07AA-044F-A81B-00AE98ECE735}"/>
              </a:ext>
            </a:extLst>
          </p:cNvPr>
          <p:cNvSpPr/>
          <p:nvPr/>
        </p:nvSpPr>
        <p:spPr>
          <a:xfrm rot="5400000">
            <a:off x="4545111" y="-3663761"/>
            <a:ext cx="54866" cy="9144000"/>
          </a:xfrm>
          <a:prstGeom prst="rect">
            <a:avLst/>
          </a:prstGeom>
          <a:gradFill flip="none" rotWithShape="1">
            <a:gsLst>
              <a:gs pos="0">
                <a:srgbClr val="8D619F"/>
              </a:gs>
              <a:gs pos="48000">
                <a:srgbClr val="1BB1C9"/>
              </a:gs>
              <a:gs pos="78000">
                <a:srgbClr val="1BB1C9"/>
              </a:gs>
              <a:gs pos="100000">
                <a:srgbClr val="8D619F"/>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A close up of a sign&#10;&#10;Description automatically generated">
            <a:extLst>
              <a:ext uri="{FF2B5EF4-FFF2-40B4-BE49-F238E27FC236}">
                <a16:creationId xmlns:a16="http://schemas.microsoft.com/office/drawing/2014/main" id="{A5DBFD17-68AB-7747-90E4-B70BE1444079}"/>
              </a:ext>
            </a:extLst>
          </p:cNvPr>
          <p:cNvPicPr>
            <a:picLocks noChangeAspect="1"/>
          </p:cNvPicPr>
          <p:nvPr/>
        </p:nvPicPr>
        <p:blipFill>
          <a:blip r:embed="rId5"/>
          <a:stretch>
            <a:fillRect/>
          </a:stretch>
        </p:blipFill>
        <p:spPr>
          <a:xfrm>
            <a:off x="6766768" y="232027"/>
            <a:ext cx="2198243" cy="463915"/>
          </a:xfrm>
          <a:prstGeom prst="rect">
            <a:avLst/>
          </a:prstGeom>
        </p:spPr>
      </p:pic>
      <p:cxnSp>
        <p:nvCxnSpPr>
          <p:cNvPr id="19" name="Straight Connector 18">
            <a:extLst>
              <a:ext uri="{FF2B5EF4-FFF2-40B4-BE49-F238E27FC236}">
                <a16:creationId xmlns:a16="http://schemas.microsoft.com/office/drawing/2014/main" id="{A6620CE8-2703-9C46-8866-DB35C336CABE}"/>
              </a:ext>
            </a:extLst>
          </p:cNvPr>
          <p:cNvCxnSpPr>
            <a:cxnSpLocks/>
          </p:cNvCxnSpPr>
          <p:nvPr/>
        </p:nvCxnSpPr>
        <p:spPr>
          <a:xfrm>
            <a:off x="433653" y="1672075"/>
            <a:ext cx="4600683" cy="0"/>
          </a:xfrm>
          <a:prstGeom prst="line">
            <a:avLst/>
          </a:prstGeom>
          <a:ln w="28575">
            <a:solidFill>
              <a:srgbClr val="EB1C74"/>
            </a:solidFill>
          </a:ln>
        </p:spPr>
        <p:style>
          <a:lnRef idx="1">
            <a:schemeClr val="accent1"/>
          </a:lnRef>
          <a:fillRef idx="0">
            <a:schemeClr val="accent1"/>
          </a:fillRef>
          <a:effectRef idx="0">
            <a:schemeClr val="accent1"/>
          </a:effectRef>
          <a:fontRef idx="minor">
            <a:schemeClr val="tx1"/>
          </a:fontRef>
        </p:style>
      </p:cxnSp>
      <p:sp>
        <p:nvSpPr>
          <p:cNvPr id="21" name="Title 2">
            <a:extLst>
              <a:ext uri="{FF2B5EF4-FFF2-40B4-BE49-F238E27FC236}">
                <a16:creationId xmlns:a16="http://schemas.microsoft.com/office/drawing/2014/main" id="{4E6CA80D-FFF4-1F48-A7F2-6BC3D4A2408D}"/>
              </a:ext>
            </a:extLst>
          </p:cNvPr>
          <p:cNvSpPr txBox="1">
            <a:spLocks/>
          </p:cNvSpPr>
          <p:nvPr/>
        </p:nvSpPr>
        <p:spPr>
          <a:xfrm>
            <a:off x="356320" y="1875069"/>
            <a:ext cx="6013658" cy="4253240"/>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600" b="1" dirty="0">
                <a:solidFill>
                  <a:srgbClr val="4D5C82"/>
                </a:solidFill>
              </a:rPr>
              <a:t>What’s Included at the GOLD Level</a:t>
            </a:r>
          </a:p>
          <a:p>
            <a:pPr algn="l"/>
            <a:endParaRPr lang="en-US" sz="1600" dirty="0">
              <a:solidFill>
                <a:schemeClr val="tx1">
                  <a:lumMod val="75000"/>
                  <a:lumOff val="25000"/>
                </a:schemeClr>
              </a:solidFill>
            </a:endParaRPr>
          </a:p>
          <a:p>
            <a:pPr algn="l"/>
            <a:r>
              <a:rPr lang="en-US" sz="1600" b="1" dirty="0">
                <a:solidFill>
                  <a:srgbClr val="4D5C82"/>
                </a:solidFill>
              </a:rPr>
              <a:t>Meeting Messaging Impact: </a:t>
            </a:r>
            <a:r>
              <a:rPr lang="en-US" sz="1600" dirty="0">
                <a:solidFill>
                  <a:schemeClr val="tx1">
                    <a:lumMod val="75000"/>
                    <a:lumOff val="25000"/>
                  </a:schemeClr>
                </a:solidFill>
              </a:rPr>
              <a:t>250,000 ad impressions (banners or videos) served to the meeting attendees at the convention center and official CHEST hotels</a:t>
            </a:r>
          </a:p>
          <a:p>
            <a:pPr algn="l"/>
            <a:endParaRPr lang="en-US" sz="1600" dirty="0">
              <a:solidFill>
                <a:schemeClr val="tx1">
                  <a:lumMod val="75000"/>
                  <a:lumOff val="25000"/>
                </a:schemeClr>
              </a:solidFill>
            </a:endParaRPr>
          </a:p>
          <a:p>
            <a:pPr algn="l"/>
            <a:r>
              <a:rPr lang="en-US" sz="1600" b="1" dirty="0">
                <a:solidFill>
                  <a:srgbClr val="4D5C82"/>
                </a:solidFill>
              </a:rPr>
              <a:t>Post Meeting Promotion:  </a:t>
            </a:r>
            <a:r>
              <a:rPr lang="en-US" sz="1600" dirty="0">
                <a:solidFill>
                  <a:schemeClr val="tx1">
                    <a:lumMod val="75000"/>
                    <a:lumOff val="25000"/>
                  </a:schemeClr>
                </a:solidFill>
              </a:rPr>
              <a:t>250,000 ad impressions will serve to CHEST members and meeting attendees only, once HCPs return to their home practice.  Ads will display for two-weeks post meeting to further drive conversions through to your professional website</a:t>
            </a:r>
          </a:p>
          <a:p>
            <a:pPr algn="l"/>
            <a:endParaRPr lang="en-US" sz="1600" dirty="0">
              <a:solidFill>
                <a:schemeClr val="tx1">
                  <a:lumMod val="75000"/>
                  <a:lumOff val="25000"/>
                </a:schemeClr>
              </a:solidFill>
            </a:endParaRPr>
          </a:p>
          <a:p>
            <a:pPr algn="l"/>
            <a:r>
              <a:rPr lang="en-US" sz="1600" b="1" dirty="0">
                <a:solidFill>
                  <a:srgbClr val="1BB1C9"/>
                </a:solidFill>
              </a:rPr>
              <a:t>Ad Sizes Required:  </a:t>
            </a:r>
            <a:r>
              <a:rPr lang="en-US" sz="1600" dirty="0">
                <a:solidFill>
                  <a:srgbClr val="4D5C82"/>
                </a:solidFill>
              </a:rPr>
              <a:t>300x250, 728x90 and 320x50 or 300x500</a:t>
            </a:r>
          </a:p>
          <a:p>
            <a:pPr algn="l"/>
            <a:endParaRPr lang="en-US" sz="1600" dirty="0">
              <a:solidFill>
                <a:schemeClr val="tx1">
                  <a:lumMod val="75000"/>
                  <a:lumOff val="25000"/>
                </a:schemeClr>
              </a:solidFill>
            </a:endParaRPr>
          </a:p>
          <a:p>
            <a:pPr algn="l"/>
            <a:r>
              <a:rPr lang="en-US" sz="1600" b="1" dirty="0">
                <a:solidFill>
                  <a:srgbClr val="4D5C82"/>
                </a:solidFill>
              </a:rPr>
              <a:t>Reporting:</a:t>
            </a:r>
            <a:r>
              <a:rPr lang="en-US" sz="1600" dirty="0">
                <a:solidFill>
                  <a:srgbClr val="4D5C82"/>
                </a:solidFill>
              </a:rPr>
              <a:t>  </a:t>
            </a:r>
            <a:r>
              <a:rPr lang="en-US" sz="1600" dirty="0">
                <a:solidFill>
                  <a:schemeClr val="tx1">
                    <a:lumMod val="75000"/>
                    <a:lumOff val="25000"/>
                  </a:schemeClr>
                </a:solidFill>
              </a:rPr>
              <a:t>Impressions and clicks will be returned within 3-days of campaign close, showing all impressions, clicks received by ad unit over the lifetime of the program.  We can also track on-site conversions with the use of 1x1 pixels to optimize towards specific conversions.</a:t>
            </a:r>
          </a:p>
        </p:txBody>
      </p:sp>
    </p:spTree>
    <p:extLst>
      <p:ext uri="{BB962C8B-B14F-4D97-AF65-F5344CB8AC3E}">
        <p14:creationId xmlns:p14="http://schemas.microsoft.com/office/powerpoint/2010/main" val="1949143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A40986A-E6F4-D440-A742-2824274D7355}"/>
              </a:ext>
            </a:extLst>
          </p:cNvPr>
          <p:cNvPicPr>
            <a:picLocks noChangeAspect="1"/>
          </p:cNvPicPr>
          <p:nvPr/>
        </p:nvPicPr>
        <p:blipFill>
          <a:blip r:embed="rId2">
            <a:alphaModFix amt="50000"/>
          </a:blip>
          <a:stretch>
            <a:fillRect/>
          </a:stretch>
        </p:blipFill>
        <p:spPr>
          <a:xfrm>
            <a:off x="4634734" y="193719"/>
            <a:ext cx="4506709" cy="6102004"/>
          </a:xfrm>
          <a:prstGeom prst="rect">
            <a:avLst/>
          </a:prstGeom>
        </p:spPr>
      </p:pic>
      <p:sp>
        <p:nvSpPr>
          <p:cNvPr id="4" name="Rectangle 3">
            <a:extLst>
              <a:ext uri="{FF2B5EF4-FFF2-40B4-BE49-F238E27FC236}">
                <a16:creationId xmlns:a16="http://schemas.microsoft.com/office/drawing/2014/main" id="{9D3BF14E-FCC4-6A4E-B14A-FAAF560E2186}"/>
              </a:ext>
            </a:extLst>
          </p:cNvPr>
          <p:cNvSpPr/>
          <p:nvPr/>
        </p:nvSpPr>
        <p:spPr>
          <a:xfrm rot="5400000">
            <a:off x="4250936" y="1964940"/>
            <a:ext cx="642127" cy="9144000"/>
          </a:xfrm>
          <a:prstGeom prst="rect">
            <a:avLst/>
          </a:prstGeom>
          <a:gradFill flip="none" rotWithShape="1">
            <a:gsLst>
              <a:gs pos="0">
                <a:srgbClr val="8D619F"/>
              </a:gs>
              <a:gs pos="48000">
                <a:srgbClr val="1BB1C9"/>
              </a:gs>
              <a:gs pos="78000">
                <a:srgbClr val="1BB1C9"/>
              </a:gs>
              <a:gs pos="100000">
                <a:srgbClr val="8D619F"/>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2CEB774-7289-BC4B-819C-61FAA9D66513}"/>
              </a:ext>
            </a:extLst>
          </p:cNvPr>
          <p:cNvSpPr/>
          <p:nvPr/>
        </p:nvSpPr>
        <p:spPr>
          <a:xfrm>
            <a:off x="-1072898" y="0"/>
            <a:ext cx="10214341" cy="923414"/>
          </a:xfrm>
          <a:prstGeom prst="rect">
            <a:avLst/>
          </a:prstGeom>
          <a:gradFill>
            <a:gsLst>
              <a:gs pos="85000">
                <a:schemeClr val="accent1">
                  <a:lumMod val="5000"/>
                  <a:lumOff val="95000"/>
                </a:schemeClr>
              </a:gs>
              <a:gs pos="63000">
                <a:srgbClr val="FDFEFE">
                  <a:alpha val="0"/>
                </a:srgbClr>
              </a:gs>
              <a:gs pos="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992DA82-5C1D-314A-969F-7278D0F6C1FE}"/>
              </a:ext>
            </a:extLst>
          </p:cNvPr>
          <p:cNvSpPr txBox="1"/>
          <p:nvPr/>
        </p:nvSpPr>
        <p:spPr>
          <a:xfrm>
            <a:off x="227614" y="295832"/>
            <a:ext cx="3811713" cy="400110"/>
          </a:xfrm>
          <a:prstGeom prst="rect">
            <a:avLst/>
          </a:prstGeom>
          <a:noFill/>
        </p:spPr>
        <p:txBody>
          <a:bodyPr wrap="square" rtlCol="0">
            <a:spAutoFit/>
          </a:bodyPr>
          <a:lstStyle/>
          <a:p>
            <a:r>
              <a:rPr lang="en-US" sz="2000" b="1" spc="50" dirty="0">
                <a:solidFill>
                  <a:srgbClr val="4D5C82"/>
                </a:solidFill>
                <a:latin typeface="Avenir Book" panose="02000503020000020003" pitchFamily="2" charset="0"/>
                <a:cs typeface="Futura Medium" panose="020B0602020204020303" pitchFamily="34" charset="-79"/>
              </a:rPr>
              <a:t>Platinum Package</a:t>
            </a:r>
          </a:p>
        </p:txBody>
      </p:sp>
      <p:pic>
        <p:nvPicPr>
          <p:cNvPr id="11" name="Picture 10" hidden="1">
            <a:extLst>
              <a:ext uri="{FF2B5EF4-FFF2-40B4-BE49-F238E27FC236}">
                <a16:creationId xmlns:a16="http://schemas.microsoft.com/office/drawing/2014/main" id="{33BE8647-2AA2-E149-82B7-EE5E8001290A}"/>
              </a:ext>
            </a:extLst>
          </p:cNvPr>
          <p:cNvPicPr>
            <a:picLocks noChangeAspect="1"/>
          </p:cNvPicPr>
          <p:nvPr/>
        </p:nvPicPr>
        <p:blipFill>
          <a:blip r:embed="rId3"/>
          <a:stretch>
            <a:fillRect/>
          </a:stretch>
        </p:blipFill>
        <p:spPr>
          <a:xfrm>
            <a:off x="5962436" y="6366177"/>
            <a:ext cx="2824679" cy="316477"/>
          </a:xfrm>
          <a:prstGeom prst="rect">
            <a:avLst/>
          </a:prstGeom>
        </p:spPr>
      </p:pic>
      <p:pic>
        <p:nvPicPr>
          <p:cNvPr id="12" name="Picture 11">
            <a:extLst>
              <a:ext uri="{FF2B5EF4-FFF2-40B4-BE49-F238E27FC236}">
                <a16:creationId xmlns:a16="http://schemas.microsoft.com/office/drawing/2014/main" id="{117F1E9E-51C5-B342-97CE-7D0FFC4D666E}"/>
              </a:ext>
            </a:extLst>
          </p:cNvPr>
          <p:cNvPicPr>
            <a:picLocks noChangeAspect="1"/>
          </p:cNvPicPr>
          <p:nvPr/>
        </p:nvPicPr>
        <p:blipFill>
          <a:blip r:embed="rId4"/>
          <a:stretch>
            <a:fillRect/>
          </a:stretch>
        </p:blipFill>
        <p:spPr>
          <a:xfrm>
            <a:off x="7373561" y="6383287"/>
            <a:ext cx="1542825" cy="316476"/>
          </a:xfrm>
          <a:prstGeom prst="rect">
            <a:avLst/>
          </a:prstGeom>
        </p:spPr>
      </p:pic>
      <p:sp>
        <p:nvSpPr>
          <p:cNvPr id="16" name="Title 2">
            <a:extLst>
              <a:ext uri="{FF2B5EF4-FFF2-40B4-BE49-F238E27FC236}">
                <a16:creationId xmlns:a16="http://schemas.microsoft.com/office/drawing/2014/main" id="{2B6F00CB-CCBA-F34A-8AC9-2629D6449B09}"/>
              </a:ext>
            </a:extLst>
          </p:cNvPr>
          <p:cNvSpPr>
            <a:spLocks noGrp="1"/>
          </p:cNvSpPr>
          <p:nvPr>
            <p:ph type="ctrTitle"/>
          </p:nvPr>
        </p:nvSpPr>
        <p:spPr>
          <a:xfrm>
            <a:off x="539393" y="1129392"/>
            <a:ext cx="4792895" cy="532396"/>
          </a:xfrm>
        </p:spPr>
        <p:txBody>
          <a:bodyPr vert="horz" lIns="91440" tIns="45720" rIns="91440" bIns="45720" rtlCol="0" anchor="t">
            <a:noAutofit/>
          </a:bodyPr>
          <a:lstStyle/>
          <a:p>
            <a:pPr algn="l">
              <a:lnSpc>
                <a:spcPct val="150000"/>
              </a:lnSpc>
            </a:pPr>
            <a:r>
              <a:rPr lang="en-US" sz="1800" b="1" dirty="0">
                <a:solidFill>
                  <a:srgbClr val="8D619F"/>
                </a:solidFill>
                <a:latin typeface="Avenir Book" panose="02000503020000020003" pitchFamily="2" charset="0"/>
                <a:ea typeface="+mn-ea"/>
                <a:cs typeface="Futura Medium" panose="020B0602020204020303" pitchFamily="34" charset="-79"/>
              </a:rPr>
              <a:t>PLATINUM PACKAGE:  $100,000</a:t>
            </a:r>
          </a:p>
        </p:txBody>
      </p:sp>
      <p:sp>
        <p:nvSpPr>
          <p:cNvPr id="13" name="Rectangle 12">
            <a:extLst>
              <a:ext uri="{FF2B5EF4-FFF2-40B4-BE49-F238E27FC236}">
                <a16:creationId xmlns:a16="http://schemas.microsoft.com/office/drawing/2014/main" id="{35B1CD47-07AA-044F-A81B-00AE98ECE735}"/>
              </a:ext>
            </a:extLst>
          </p:cNvPr>
          <p:cNvSpPr/>
          <p:nvPr/>
        </p:nvSpPr>
        <p:spPr>
          <a:xfrm rot="5400000">
            <a:off x="4545111" y="-3663761"/>
            <a:ext cx="54866" cy="9144000"/>
          </a:xfrm>
          <a:prstGeom prst="rect">
            <a:avLst/>
          </a:prstGeom>
          <a:gradFill flip="none" rotWithShape="1">
            <a:gsLst>
              <a:gs pos="0">
                <a:srgbClr val="8D619F"/>
              </a:gs>
              <a:gs pos="48000">
                <a:srgbClr val="1BB1C9"/>
              </a:gs>
              <a:gs pos="78000">
                <a:srgbClr val="1BB1C9"/>
              </a:gs>
              <a:gs pos="100000">
                <a:srgbClr val="8D619F"/>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A close up of a sign&#10;&#10;Description automatically generated">
            <a:extLst>
              <a:ext uri="{FF2B5EF4-FFF2-40B4-BE49-F238E27FC236}">
                <a16:creationId xmlns:a16="http://schemas.microsoft.com/office/drawing/2014/main" id="{A5DBFD17-68AB-7747-90E4-B70BE1444079}"/>
              </a:ext>
            </a:extLst>
          </p:cNvPr>
          <p:cNvPicPr>
            <a:picLocks noChangeAspect="1"/>
          </p:cNvPicPr>
          <p:nvPr/>
        </p:nvPicPr>
        <p:blipFill>
          <a:blip r:embed="rId5"/>
          <a:stretch>
            <a:fillRect/>
          </a:stretch>
        </p:blipFill>
        <p:spPr>
          <a:xfrm>
            <a:off x="6766768" y="232027"/>
            <a:ext cx="2198243" cy="463915"/>
          </a:xfrm>
          <a:prstGeom prst="rect">
            <a:avLst/>
          </a:prstGeom>
        </p:spPr>
      </p:pic>
      <p:cxnSp>
        <p:nvCxnSpPr>
          <p:cNvPr id="19" name="Straight Connector 18">
            <a:extLst>
              <a:ext uri="{FF2B5EF4-FFF2-40B4-BE49-F238E27FC236}">
                <a16:creationId xmlns:a16="http://schemas.microsoft.com/office/drawing/2014/main" id="{A6620CE8-2703-9C46-8866-DB35C336CABE}"/>
              </a:ext>
            </a:extLst>
          </p:cNvPr>
          <p:cNvCxnSpPr>
            <a:cxnSpLocks/>
          </p:cNvCxnSpPr>
          <p:nvPr/>
        </p:nvCxnSpPr>
        <p:spPr>
          <a:xfrm>
            <a:off x="433653" y="1672075"/>
            <a:ext cx="4600683" cy="0"/>
          </a:xfrm>
          <a:prstGeom prst="line">
            <a:avLst/>
          </a:prstGeom>
          <a:ln w="28575">
            <a:solidFill>
              <a:srgbClr val="EB1C74"/>
            </a:solidFill>
          </a:ln>
        </p:spPr>
        <p:style>
          <a:lnRef idx="1">
            <a:schemeClr val="accent1"/>
          </a:lnRef>
          <a:fillRef idx="0">
            <a:schemeClr val="accent1"/>
          </a:fillRef>
          <a:effectRef idx="0">
            <a:schemeClr val="accent1"/>
          </a:effectRef>
          <a:fontRef idx="minor">
            <a:schemeClr val="tx1"/>
          </a:fontRef>
        </p:style>
      </p:cxnSp>
      <p:sp>
        <p:nvSpPr>
          <p:cNvPr id="21" name="Title 2">
            <a:extLst>
              <a:ext uri="{FF2B5EF4-FFF2-40B4-BE49-F238E27FC236}">
                <a16:creationId xmlns:a16="http://schemas.microsoft.com/office/drawing/2014/main" id="{4E6CA80D-FFF4-1F48-A7F2-6BC3D4A2408D}"/>
              </a:ext>
            </a:extLst>
          </p:cNvPr>
          <p:cNvSpPr txBox="1">
            <a:spLocks/>
          </p:cNvSpPr>
          <p:nvPr/>
        </p:nvSpPr>
        <p:spPr>
          <a:xfrm>
            <a:off x="356319" y="1875069"/>
            <a:ext cx="7493137" cy="4253240"/>
          </a:xfrm>
          <a:prstGeom prst="rect">
            <a:avLst/>
          </a:prstGeom>
        </p:spPr>
        <p:txBody>
          <a:bodyPr vert="horz" lIns="91440" tIns="45720" rIns="91440" bIns="45720" rtlCol="0" anchor="t">
            <a:normAutofit fontScale="92500" lnSpcReduction="20000"/>
          </a:bodyPr>
          <a:lstStyle>
            <a:defPPr>
              <a:defRPr lang="en-US"/>
            </a:defPPr>
            <a:lvl1pPr defTabSz="914400">
              <a:lnSpc>
                <a:spcPct val="90000"/>
              </a:lnSpc>
              <a:spcBef>
                <a:spcPct val="0"/>
              </a:spcBef>
              <a:buNone/>
              <a:defRPr sz="1600">
                <a:solidFill>
                  <a:srgbClr val="4D5C82"/>
                </a:solidFill>
                <a:latin typeface="+mj-lt"/>
                <a:ea typeface="+mj-ea"/>
                <a:cs typeface="+mj-cs"/>
              </a:defRPr>
            </a:lvl1pPr>
          </a:lstStyle>
          <a:p>
            <a:pPr>
              <a:lnSpc>
                <a:spcPct val="110000"/>
              </a:lnSpc>
            </a:pPr>
            <a:r>
              <a:rPr lang="en-US" b="1" dirty="0"/>
              <a:t>What’s included at the PLATINUM Level</a:t>
            </a:r>
          </a:p>
          <a:p>
            <a:pPr>
              <a:lnSpc>
                <a:spcPct val="110000"/>
              </a:lnSpc>
            </a:pPr>
            <a:endParaRPr lang="en-US" dirty="0"/>
          </a:p>
          <a:p>
            <a:pPr>
              <a:lnSpc>
                <a:spcPct val="110000"/>
              </a:lnSpc>
            </a:pPr>
            <a:r>
              <a:rPr lang="en-US" b="1" dirty="0"/>
              <a:t>Meeting Messaging Impact: </a:t>
            </a:r>
            <a:r>
              <a:rPr lang="en-US" dirty="0">
                <a:solidFill>
                  <a:schemeClr val="tx1">
                    <a:lumMod val="75000"/>
                    <a:lumOff val="25000"/>
                  </a:schemeClr>
                </a:solidFill>
              </a:rPr>
              <a:t>500,000 ad impressions (banners or videos) served to the meeting attendees at the convention center and official CHEST hotels</a:t>
            </a:r>
          </a:p>
          <a:p>
            <a:pPr>
              <a:lnSpc>
                <a:spcPct val="110000"/>
              </a:lnSpc>
            </a:pPr>
            <a:endParaRPr lang="en-US" dirty="0"/>
          </a:p>
          <a:p>
            <a:pPr>
              <a:lnSpc>
                <a:spcPct val="110000"/>
              </a:lnSpc>
            </a:pPr>
            <a:r>
              <a:rPr lang="en-US" dirty="0"/>
              <a:t>Optimization towards Match File or Target File Messaging:  </a:t>
            </a:r>
            <a:r>
              <a:rPr lang="en-US" dirty="0">
                <a:solidFill>
                  <a:schemeClr val="tx1">
                    <a:lumMod val="75000"/>
                    <a:lumOff val="25000"/>
                  </a:schemeClr>
                </a:solidFill>
              </a:rPr>
              <a:t>With the Platinum Package, we will also serve ad impressions heavily weighted to priority HCPs we overlap against on any client-supplied match file, if they attend our meeting, further honing in on your priority attendees for conversion.</a:t>
            </a:r>
          </a:p>
          <a:p>
            <a:pPr>
              <a:lnSpc>
                <a:spcPct val="110000"/>
              </a:lnSpc>
            </a:pPr>
            <a:endParaRPr lang="en-US" dirty="0"/>
          </a:p>
          <a:p>
            <a:pPr>
              <a:lnSpc>
                <a:spcPct val="110000"/>
              </a:lnSpc>
            </a:pPr>
            <a:r>
              <a:rPr lang="en-US" b="1" dirty="0"/>
              <a:t>Post Meeting Promotion: </a:t>
            </a:r>
            <a:r>
              <a:rPr lang="en-US" dirty="0"/>
              <a:t> </a:t>
            </a:r>
            <a:r>
              <a:rPr lang="en-US" dirty="0">
                <a:solidFill>
                  <a:schemeClr val="tx1">
                    <a:lumMod val="75000"/>
                    <a:lumOff val="25000"/>
                  </a:schemeClr>
                </a:solidFill>
              </a:rPr>
              <a:t>250,000 ad impressions will serve to CHEST members and meeting attendees only, once HCPs return to their home practice.  Ads will display for two-weeks post meeting to further drive conversions through to your professional website</a:t>
            </a:r>
          </a:p>
          <a:p>
            <a:pPr>
              <a:lnSpc>
                <a:spcPct val="110000"/>
              </a:lnSpc>
            </a:pPr>
            <a:endParaRPr lang="en-US" dirty="0"/>
          </a:p>
          <a:p>
            <a:pPr>
              <a:lnSpc>
                <a:spcPct val="110000"/>
              </a:lnSpc>
            </a:pPr>
            <a:r>
              <a:rPr lang="en-US" b="1" dirty="0">
                <a:solidFill>
                  <a:srgbClr val="1BB1C9"/>
                </a:solidFill>
              </a:rPr>
              <a:t>Ad Sizes Required:  </a:t>
            </a:r>
            <a:r>
              <a:rPr lang="en-US" dirty="0"/>
              <a:t>300x250, 728x90 and 320x50 </a:t>
            </a:r>
            <a:r>
              <a:rPr lang="en-US" u="sng" dirty="0"/>
              <a:t>or</a:t>
            </a:r>
            <a:r>
              <a:rPr lang="en-US" dirty="0"/>
              <a:t> 300x500</a:t>
            </a:r>
          </a:p>
          <a:p>
            <a:pPr>
              <a:lnSpc>
                <a:spcPct val="110000"/>
              </a:lnSpc>
            </a:pPr>
            <a:endParaRPr lang="en-US" dirty="0"/>
          </a:p>
          <a:p>
            <a:pPr>
              <a:lnSpc>
                <a:spcPct val="110000"/>
              </a:lnSpc>
            </a:pPr>
            <a:r>
              <a:rPr lang="en-US" b="1" dirty="0"/>
              <a:t>Reporting:  </a:t>
            </a:r>
            <a:r>
              <a:rPr lang="en-US" dirty="0">
                <a:solidFill>
                  <a:schemeClr val="tx1">
                    <a:lumMod val="75000"/>
                    <a:lumOff val="25000"/>
                  </a:schemeClr>
                </a:solidFill>
              </a:rPr>
              <a:t>Impressions and clicks will be returned within 3-days of campaign close, showing all impressions, clicks received by ad unit over the lifetime of the program.  We can also track on-site conversions with the use of 1x1 pixels to optimize towards specific conversions.</a:t>
            </a:r>
          </a:p>
          <a:p>
            <a:pPr>
              <a:lnSpc>
                <a:spcPct val="110000"/>
              </a:lnSpc>
            </a:pPr>
            <a:endParaRPr lang="en-US" dirty="0"/>
          </a:p>
        </p:txBody>
      </p:sp>
    </p:spTree>
    <p:extLst>
      <p:ext uri="{BB962C8B-B14F-4D97-AF65-F5344CB8AC3E}">
        <p14:creationId xmlns:p14="http://schemas.microsoft.com/office/powerpoint/2010/main" val="3584882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471C8E-C1AB-1C47-9521-BA0B0427D79A}"/>
              </a:ext>
            </a:extLst>
          </p:cNvPr>
          <p:cNvPicPr>
            <a:picLocks noChangeAspect="1"/>
          </p:cNvPicPr>
          <p:nvPr/>
        </p:nvPicPr>
        <p:blipFill>
          <a:blip r:embed="rId2">
            <a:alphaModFix amt="70000"/>
          </a:blip>
          <a:stretch>
            <a:fillRect/>
          </a:stretch>
        </p:blipFill>
        <p:spPr>
          <a:xfrm>
            <a:off x="4634733" y="193719"/>
            <a:ext cx="4506708" cy="6102004"/>
          </a:xfrm>
          <a:prstGeom prst="rect">
            <a:avLst/>
          </a:prstGeom>
        </p:spPr>
      </p:pic>
      <p:sp>
        <p:nvSpPr>
          <p:cNvPr id="4" name="Rectangle 3">
            <a:extLst>
              <a:ext uri="{FF2B5EF4-FFF2-40B4-BE49-F238E27FC236}">
                <a16:creationId xmlns:a16="http://schemas.microsoft.com/office/drawing/2014/main" id="{9D3BF14E-FCC4-6A4E-B14A-FAAF560E2186}"/>
              </a:ext>
            </a:extLst>
          </p:cNvPr>
          <p:cNvSpPr/>
          <p:nvPr/>
        </p:nvSpPr>
        <p:spPr>
          <a:xfrm rot="5400000">
            <a:off x="4250936" y="1964940"/>
            <a:ext cx="642127" cy="9144000"/>
          </a:xfrm>
          <a:prstGeom prst="rect">
            <a:avLst/>
          </a:prstGeom>
          <a:gradFill flip="none" rotWithShape="1">
            <a:gsLst>
              <a:gs pos="0">
                <a:srgbClr val="8D619F"/>
              </a:gs>
              <a:gs pos="48000">
                <a:srgbClr val="1BB1C9"/>
              </a:gs>
              <a:gs pos="78000">
                <a:srgbClr val="1BB1C9"/>
              </a:gs>
              <a:gs pos="100000">
                <a:srgbClr val="8D619F"/>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2CEB774-7289-BC4B-819C-61FAA9D66513}"/>
              </a:ext>
            </a:extLst>
          </p:cNvPr>
          <p:cNvSpPr/>
          <p:nvPr/>
        </p:nvSpPr>
        <p:spPr>
          <a:xfrm>
            <a:off x="-1072898" y="0"/>
            <a:ext cx="10214341" cy="923414"/>
          </a:xfrm>
          <a:prstGeom prst="rect">
            <a:avLst/>
          </a:prstGeom>
          <a:gradFill>
            <a:gsLst>
              <a:gs pos="85000">
                <a:schemeClr val="accent1">
                  <a:lumMod val="5000"/>
                  <a:lumOff val="95000"/>
                </a:schemeClr>
              </a:gs>
              <a:gs pos="63000">
                <a:srgbClr val="FDFEFE">
                  <a:alpha val="0"/>
                </a:srgbClr>
              </a:gs>
              <a:gs pos="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992DA82-5C1D-314A-969F-7278D0F6C1FE}"/>
              </a:ext>
            </a:extLst>
          </p:cNvPr>
          <p:cNvSpPr txBox="1"/>
          <p:nvPr/>
        </p:nvSpPr>
        <p:spPr>
          <a:xfrm>
            <a:off x="227614" y="295832"/>
            <a:ext cx="3811713" cy="400110"/>
          </a:xfrm>
          <a:prstGeom prst="rect">
            <a:avLst/>
          </a:prstGeom>
          <a:noFill/>
        </p:spPr>
        <p:txBody>
          <a:bodyPr wrap="square" rtlCol="0">
            <a:spAutoFit/>
          </a:bodyPr>
          <a:lstStyle/>
          <a:p>
            <a:r>
              <a:rPr lang="en-US" sz="2000" b="1" spc="50" dirty="0">
                <a:solidFill>
                  <a:srgbClr val="4D5C82"/>
                </a:solidFill>
                <a:latin typeface="Avenir Book" panose="02000503020000020003" pitchFamily="2" charset="0"/>
                <a:cs typeface="Futura Medium" panose="020B0602020204020303" pitchFamily="34" charset="-79"/>
              </a:rPr>
              <a:t>Diamond Package</a:t>
            </a:r>
          </a:p>
        </p:txBody>
      </p:sp>
      <p:pic>
        <p:nvPicPr>
          <p:cNvPr id="11" name="Picture 10" hidden="1">
            <a:extLst>
              <a:ext uri="{FF2B5EF4-FFF2-40B4-BE49-F238E27FC236}">
                <a16:creationId xmlns:a16="http://schemas.microsoft.com/office/drawing/2014/main" id="{33BE8647-2AA2-E149-82B7-EE5E8001290A}"/>
              </a:ext>
            </a:extLst>
          </p:cNvPr>
          <p:cNvPicPr>
            <a:picLocks noChangeAspect="1"/>
          </p:cNvPicPr>
          <p:nvPr/>
        </p:nvPicPr>
        <p:blipFill>
          <a:blip r:embed="rId3"/>
          <a:stretch>
            <a:fillRect/>
          </a:stretch>
        </p:blipFill>
        <p:spPr>
          <a:xfrm>
            <a:off x="5962436" y="6366177"/>
            <a:ext cx="2824679" cy="316477"/>
          </a:xfrm>
          <a:prstGeom prst="rect">
            <a:avLst/>
          </a:prstGeom>
        </p:spPr>
      </p:pic>
      <p:pic>
        <p:nvPicPr>
          <p:cNvPr id="12" name="Picture 11">
            <a:extLst>
              <a:ext uri="{FF2B5EF4-FFF2-40B4-BE49-F238E27FC236}">
                <a16:creationId xmlns:a16="http://schemas.microsoft.com/office/drawing/2014/main" id="{117F1E9E-51C5-B342-97CE-7D0FFC4D666E}"/>
              </a:ext>
            </a:extLst>
          </p:cNvPr>
          <p:cNvPicPr>
            <a:picLocks noChangeAspect="1"/>
          </p:cNvPicPr>
          <p:nvPr/>
        </p:nvPicPr>
        <p:blipFill>
          <a:blip r:embed="rId4"/>
          <a:stretch>
            <a:fillRect/>
          </a:stretch>
        </p:blipFill>
        <p:spPr>
          <a:xfrm>
            <a:off x="7373561" y="6383287"/>
            <a:ext cx="1542825" cy="316476"/>
          </a:xfrm>
          <a:prstGeom prst="rect">
            <a:avLst/>
          </a:prstGeom>
        </p:spPr>
      </p:pic>
      <p:sp>
        <p:nvSpPr>
          <p:cNvPr id="16" name="Title 2">
            <a:extLst>
              <a:ext uri="{FF2B5EF4-FFF2-40B4-BE49-F238E27FC236}">
                <a16:creationId xmlns:a16="http://schemas.microsoft.com/office/drawing/2014/main" id="{2B6F00CB-CCBA-F34A-8AC9-2629D6449B09}"/>
              </a:ext>
            </a:extLst>
          </p:cNvPr>
          <p:cNvSpPr>
            <a:spLocks noGrp="1"/>
          </p:cNvSpPr>
          <p:nvPr>
            <p:ph type="ctrTitle"/>
          </p:nvPr>
        </p:nvSpPr>
        <p:spPr>
          <a:xfrm>
            <a:off x="539393" y="1129392"/>
            <a:ext cx="4792895" cy="532396"/>
          </a:xfrm>
        </p:spPr>
        <p:txBody>
          <a:bodyPr vert="horz" lIns="91440" tIns="45720" rIns="91440" bIns="45720" rtlCol="0" anchor="t">
            <a:noAutofit/>
          </a:bodyPr>
          <a:lstStyle/>
          <a:p>
            <a:pPr algn="l">
              <a:lnSpc>
                <a:spcPct val="150000"/>
              </a:lnSpc>
            </a:pPr>
            <a:r>
              <a:rPr lang="en-US" sz="1400" b="1" dirty="0">
                <a:solidFill>
                  <a:srgbClr val="8D619F"/>
                </a:solidFill>
                <a:latin typeface="Avenir Book" panose="02000503020000020003" pitchFamily="2" charset="0"/>
                <a:ea typeface="+mn-ea"/>
                <a:cs typeface="Futura Medium" panose="020B0602020204020303" pitchFamily="34" charset="-79"/>
              </a:rPr>
              <a:t>DIAMOND PACKAGE:  $200,000</a:t>
            </a:r>
          </a:p>
        </p:txBody>
      </p:sp>
      <p:sp>
        <p:nvSpPr>
          <p:cNvPr id="13" name="Rectangle 12">
            <a:extLst>
              <a:ext uri="{FF2B5EF4-FFF2-40B4-BE49-F238E27FC236}">
                <a16:creationId xmlns:a16="http://schemas.microsoft.com/office/drawing/2014/main" id="{35B1CD47-07AA-044F-A81B-00AE98ECE735}"/>
              </a:ext>
            </a:extLst>
          </p:cNvPr>
          <p:cNvSpPr/>
          <p:nvPr/>
        </p:nvSpPr>
        <p:spPr>
          <a:xfrm rot="5400000">
            <a:off x="4545111" y="-3663761"/>
            <a:ext cx="54866" cy="9144000"/>
          </a:xfrm>
          <a:prstGeom prst="rect">
            <a:avLst/>
          </a:prstGeom>
          <a:gradFill flip="none" rotWithShape="1">
            <a:gsLst>
              <a:gs pos="0">
                <a:srgbClr val="8D619F"/>
              </a:gs>
              <a:gs pos="48000">
                <a:srgbClr val="1BB1C9"/>
              </a:gs>
              <a:gs pos="78000">
                <a:srgbClr val="1BB1C9"/>
              </a:gs>
              <a:gs pos="100000">
                <a:srgbClr val="8D619F"/>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A close up of a sign&#10;&#10;Description automatically generated">
            <a:extLst>
              <a:ext uri="{FF2B5EF4-FFF2-40B4-BE49-F238E27FC236}">
                <a16:creationId xmlns:a16="http://schemas.microsoft.com/office/drawing/2014/main" id="{A5DBFD17-68AB-7747-90E4-B70BE1444079}"/>
              </a:ext>
            </a:extLst>
          </p:cNvPr>
          <p:cNvPicPr>
            <a:picLocks noChangeAspect="1"/>
          </p:cNvPicPr>
          <p:nvPr/>
        </p:nvPicPr>
        <p:blipFill>
          <a:blip r:embed="rId5"/>
          <a:stretch>
            <a:fillRect/>
          </a:stretch>
        </p:blipFill>
        <p:spPr>
          <a:xfrm>
            <a:off x="6766768" y="232027"/>
            <a:ext cx="2198243" cy="463915"/>
          </a:xfrm>
          <a:prstGeom prst="rect">
            <a:avLst/>
          </a:prstGeom>
        </p:spPr>
      </p:pic>
      <p:cxnSp>
        <p:nvCxnSpPr>
          <p:cNvPr id="19" name="Straight Connector 18">
            <a:extLst>
              <a:ext uri="{FF2B5EF4-FFF2-40B4-BE49-F238E27FC236}">
                <a16:creationId xmlns:a16="http://schemas.microsoft.com/office/drawing/2014/main" id="{A6620CE8-2703-9C46-8866-DB35C336CABE}"/>
              </a:ext>
            </a:extLst>
          </p:cNvPr>
          <p:cNvCxnSpPr>
            <a:cxnSpLocks/>
          </p:cNvCxnSpPr>
          <p:nvPr/>
        </p:nvCxnSpPr>
        <p:spPr>
          <a:xfrm>
            <a:off x="433653" y="1528237"/>
            <a:ext cx="4600683" cy="0"/>
          </a:xfrm>
          <a:prstGeom prst="line">
            <a:avLst/>
          </a:prstGeom>
          <a:ln w="28575">
            <a:solidFill>
              <a:srgbClr val="EB1C74"/>
            </a:solidFill>
          </a:ln>
        </p:spPr>
        <p:style>
          <a:lnRef idx="1">
            <a:schemeClr val="accent1"/>
          </a:lnRef>
          <a:fillRef idx="0">
            <a:schemeClr val="accent1"/>
          </a:fillRef>
          <a:effectRef idx="0">
            <a:schemeClr val="accent1"/>
          </a:effectRef>
          <a:fontRef idx="minor">
            <a:schemeClr val="tx1"/>
          </a:fontRef>
        </p:style>
      </p:cxnSp>
      <p:sp>
        <p:nvSpPr>
          <p:cNvPr id="21" name="Title 2">
            <a:extLst>
              <a:ext uri="{FF2B5EF4-FFF2-40B4-BE49-F238E27FC236}">
                <a16:creationId xmlns:a16="http://schemas.microsoft.com/office/drawing/2014/main" id="{4E6CA80D-FFF4-1F48-A7F2-6BC3D4A2408D}"/>
              </a:ext>
            </a:extLst>
          </p:cNvPr>
          <p:cNvSpPr txBox="1">
            <a:spLocks/>
          </p:cNvSpPr>
          <p:nvPr/>
        </p:nvSpPr>
        <p:spPr>
          <a:xfrm>
            <a:off x="356319" y="1661788"/>
            <a:ext cx="8397263" cy="4420537"/>
          </a:xfrm>
          <a:prstGeom prst="rect">
            <a:avLst/>
          </a:prstGeom>
        </p:spPr>
        <p:txBody>
          <a:bodyPr vert="horz" lIns="91440" tIns="45720" rIns="91440" bIns="45720" rtlCol="0" anchor="t">
            <a:noAutofit/>
          </a:bodyPr>
          <a:lstStyle>
            <a:defPPr>
              <a:defRPr lang="en-US"/>
            </a:defPPr>
            <a:lvl1pPr defTabSz="914400">
              <a:lnSpc>
                <a:spcPct val="110000"/>
              </a:lnSpc>
              <a:spcBef>
                <a:spcPct val="0"/>
              </a:spcBef>
              <a:buNone/>
              <a:defRPr sz="1600">
                <a:solidFill>
                  <a:srgbClr val="4D5C82"/>
                </a:solidFill>
                <a:latin typeface="+mj-lt"/>
                <a:ea typeface="+mj-ea"/>
                <a:cs typeface="+mj-cs"/>
              </a:defRPr>
            </a:lvl1pPr>
          </a:lstStyle>
          <a:p>
            <a:r>
              <a:rPr lang="en-US" sz="1200" b="1" dirty="0"/>
              <a:t>What’s Included at the DIAMOND Level: One Available</a:t>
            </a:r>
          </a:p>
          <a:p>
            <a:endParaRPr lang="en-US" sz="1200" dirty="0"/>
          </a:p>
          <a:p>
            <a:r>
              <a:rPr lang="en-US" sz="1200" b="1" dirty="0"/>
              <a:t>Meeting Messaging Impact: </a:t>
            </a:r>
            <a:r>
              <a:rPr lang="en-US" sz="1200" dirty="0">
                <a:solidFill>
                  <a:schemeClr val="tx1">
                    <a:lumMod val="75000"/>
                    <a:lumOff val="25000"/>
                  </a:schemeClr>
                </a:solidFill>
              </a:rPr>
              <a:t>500,000 ad impressions (banners or videos) served to the meeting attendees at the convention center and official CHEST hotels</a:t>
            </a:r>
          </a:p>
          <a:p>
            <a:endParaRPr lang="en-US" sz="1200" dirty="0"/>
          </a:p>
          <a:p>
            <a:r>
              <a:rPr lang="en-US" sz="1200" b="1" dirty="0"/>
              <a:t>Exclusivity in your Disease State:  </a:t>
            </a:r>
            <a:r>
              <a:rPr lang="en-US" sz="1200" dirty="0">
                <a:solidFill>
                  <a:schemeClr val="tx1">
                    <a:lumMod val="75000"/>
                    <a:lumOff val="25000"/>
                  </a:schemeClr>
                </a:solidFill>
              </a:rPr>
              <a:t>We will offer exclusivity to a single mobile sponsor wishing to target the CHEST member base and Meeting Attendees in New Orleans and up to 2-weeks post meeting, in specific disease states only.  Please inquire as to whether or not  exclusivity is still available in your therapeutic area for 2019.</a:t>
            </a:r>
          </a:p>
          <a:p>
            <a:endParaRPr lang="en-US" sz="1200" dirty="0">
              <a:solidFill>
                <a:schemeClr val="tx1">
                  <a:lumMod val="75000"/>
                  <a:lumOff val="25000"/>
                </a:schemeClr>
              </a:solidFill>
            </a:endParaRPr>
          </a:p>
          <a:p>
            <a:r>
              <a:rPr lang="en-US" sz="1200" b="1" dirty="0"/>
              <a:t>Optimization towards Match File or Target File Messaging: </a:t>
            </a:r>
            <a:r>
              <a:rPr lang="en-US" sz="1200" dirty="0"/>
              <a:t> </a:t>
            </a:r>
            <a:r>
              <a:rPr lang="en-US" sz="1200" dirty="0">
                <a:solidFill>
                  <a:schemeClr val="tx1">
                    <a:lumMod val="75000"/>
                    <a:lumOff val="25000"/>
                  </a:schemeClr>
                </a:solidFill>
              </a:rPr>
              <a:t>With the Platinum Package, we will also serve ad impressions heavily weighted to priority HCPs we overlap against on any client-supplied match file, if they attend our meeting, further honing in on your priority attendees for conversion.</a:t>
            </a:r>
          </a:p>
          <a:p>
            <a:endParaRPr lang="en-US" sz="1200" dirty="0"/>
          </a:p>
          <a:p>
            <a:r>
              <a:rPr lang="en-US" sz="1200" b="1" dirty="0"/>
              <a:t>Post Meeting Promotion:  </a:t>
            </a:r>
            <a:r>
              <a:rPr lang="en-US" sz="1200" dirty="0">
                <a:solidFill>
                  <a:schemeClr val="tx1">
                    <a:lumMod val="75000"/>
                    <a:lumOff val="25000"/>
                  </a:schemeClr>
                </a:solidFill>
              </a:rPr>
              <a:t>500,000 ad impressions will serve to CHEST members and meeting attendees only, once HCPs return to their home practice.  Ads will display for two-weeks post meeting to further drive conversions through to your professional website</a:t>
            </a:r>
          </a:p>
          <a:p>
            <a:endParaRPr lang="en-US" sz="1200" dirty="0"/>
          </a:p>
          <a:p>
            <a:r>
              <a:rPr lang="en-US" sz="1200" b="1" dirty="0">
                <a:solidFill>
                  <a:srgbClr val="1BB1C9"/>
                </a:solidFill>
              </a:rPr>
              <a:t>Ad Sizes Required:  </a:t>
            </a:r>
            <a:r>
              <a:rPr lang="en-US" sz="1200" dirty="0"/>
              <a:t>300x250, 728x90 and 320x50 </a:t>
            </a:r>
            <a:r>
              <a:rPr lang="en-US" sz="1200" u="sng" dirty="0"/>
              <a:t>or</a:t>
            </a:r>
            <a:r>
              <a:rPr lang="en-US" sz="1200" dirty="0"/>
              <a:t> 300x500</a:t>
            </a:r>
          </a:p>
          <a:p>
            <a:endParaRPr lang="en-US" sz="1200" dirty="0"/>
          </a:p>
          <a:p>
            <a:r>
              <a:rPr lang="en-US" sz="1200" b="1" dirty="0"/>
              <a:t>Reporting:  </a:t>
            </a:r>
            <a:r>
              <a:rPr lang="en-US" sz="1200" dirty="0">
                <a:solidFill>
                  <a:schemeClr val="tx1">
                    <a:lumMod val="75000"/>
                    <a:lumOff val="25000"/>
                  </a:schemeClr>
                </a:solidFill>
              </a:rPr>
              <a:t>Impressions and clicks will be returned within 3-days of campaign close, showing all impressions, clicks received by ad unit over the lifetime of the program.  We can also track on-site conversions with the use of 1x1 pixels to optimize towards specific conversions.</a:t>
            </a:r>
          </a:p>
        </p:txBody>
      </p:sp>
    </p:spTree>
    <p:extLst>
      <p:ext uri="{BB962C8B-B14F-4D97-AF65-F5344CB8AC3E}">
        <p14:creationId xmlns:p14="http://schemas.microsoft.com/office/powerpoint/2010/main" val="1827085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B460684-26C2-0F41-A1F3-4311B9ED3F97}"/>
              </a:ext>
            </a:extLst>
          </p:cNvPr>
          <p:cNvPicPr>
            <a:picLocks noGrp="1" noChangeAspect="1"/>
          </p:cNvPicPr>
          <p:nvPr>
            <p:ph idx="1"/>
          </p:nvPr>
        </p:nvPicPr>
        <p:blipFill>
          <a:blip r:embed="rId2"/>
          <a:srcRect/>
          <a:stretch/>
        </p:blipFill>
        <p:spPr>
          <a:xfrm>
            <a:off x="0" y="-103897"/>
            <a:ext cx="9143999" cy="7065819"/>
          </a:xfrm>
          <a:prstGeom prst="rect">
            <a:avLst/>
          </a:prstGeom>
        </p:spPr>
      </p:pic>
    </p:spTree>
    <p:extLst>
      <p:ext uri="{BB962C8B-B14F-4D97-AF65-F5344CB8AC3E}">
        <p14:creationId xmlns:p14="http://schemas.microsoft.com/office/powerpoint/2010/main" val="3551979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84729D2-CD32-484E-90FE-90DD73966A13}"/>
              </a:ext>
            </a:extLst>
          </p:cNvPr>
          <p:cNvPicPr>
            <a:picLocks noGrp="1" noChangeAspect="1"/>
          </p:cNvPicPr>
          <p:nvPr>
            <p:ph idx="1"/>
          </p:nvPr>
        </p:nvPicPr>
        <p:blipFill>
          <a:blip r:embed="rId2"/>
          <a:srcRect/>
          <a:stretch/>
        </p:blipFill>
        <p:spPr>
          <a:xfrm>
            <a:off x="-5121" y="0"/>
            <a:ext cx="9149121" cy="7069776"/>
          </a:xfrm>
          <a:prstGeom prst="rect">
            <a:avLst/>
          </a:prstGeom>
        </p:spPr>
      </p:pic>
    </p:spTree>
    <p:extLst>
      <p:ext uri="{BB962C8B-B14F-4D97-AF65-F5344CB8AC3E}">
        <p14:creationId xmlns:p14="http://schemas.microsoft.com/office/powerpoint/2010/main" val="41306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84729D2-CD32-484E-90FE-90DD73966A13}"/>
              </a:ext>
            </a:extLst>
          </p:cNvPr>
          <p:cNvPicPr>
            <a:picLocks noGrp="1" noChangeAspect="1"/>
          </p:cNvPicPr>
          <p:nvPr>
            <p:ph idx="1"/>
          </p:nvPr>
        </p:nvPicPr>
        <p:blipFill>
          <a:blip r:embed="rId2"/>
          <a:srcRect/>
          <a:stretch/>
        </p:blipFill>
        <p:spPr>
          <a:xfrm>
            <a:off x="-5121" y="0"/>
            <a:ext cx="9149121" cy="7069775"/>
          </a:xfrm>
          <a:prstGeom prst="rect">
            <a:avLst/>
          </a:prstGeom>
        </p:spPr>
      </p:pic>
    </p:spTree>
    <p:extLst>
      <p:ext uri="{BB962C8B-B14F-4D97-AF65-F5344CB8AC3E}">
        <p14:creationId xmlns:p14="http://schemas.microsoft.com/office/powerpoint/2010/main" val="45337101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TotalTime>
  <Words>781</Words>
  <Application>Microsoft Macintosh PowerPoint</Application>
  <PresentationFormat>Letter Paper (8.5x11 in)</PresentationFormat>
  <Paragraphs>63</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Avenir Book</vt:lpstr>
      <vt:lpstr>Calibri</vt:lpstr>
      <vt:lpstr>Calibri Light</vt:lpstr>
      <vt:lpstr>Futura Medium</vt:lpstr>
      <vt:lpstr>Office Theme</vt:lpstr>
      <vt:lpstr>PowerPoint Presentation</vt:lpstr>
      <vt:lpstr>PowerPoint Presentation</vt:lpstr>
      <vt:lpstr>CHEST™ proudly presents mobile sponsorship and media engagement opportunities for our most loyal customers.  In partnership with our exclusive digital and mobile ad targeting partners at TI Health™, sponsorship allows you to engage verified meeting registrants and the CHEST member database with time-sensitive mobile ad messaging when they are walking the conference floor, driving proven ROI for our largest brands for more than 5-years running.</vt:lpstr>
      <vt:lpstr>GOLD PACKAGE:  $50,000</vt:lpstr>
      <vt:lpstr>PLATINUM PACKAGE:  $100,000</vt:lpstr>
      <vt:lpstr>DIAMOND PACKAGE:  $200,000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Carlo Estacio</dc:creator>
  <cp:lastModifiedBy>Carlo Estacio</cp:lastModifiedBy>
  <cp:revision>22</cp:revision>
  <dcterms:created xsi:type="dcterms:W3CDTF">2019-06-20T20:42:29Z</dcterms:created>
  <dcterms:modified xsi:type="dcterms:W3CDTF">2019-06-20T21:39:57Z</dcterms:modified>
</cp:coreProperties>
</file>